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Lst>
  <p:sldSz cy="10287000" cx="18288000"/>
  <p:notesSz cx="6858000" cy="9144000"/>
  <p:embeddedFontLst>
    <p:embeddedFont>
      <p:font typeface="Roboto"/>
      <p:regular r:id="rId60"/>
      <p:bold r:id="rId61"/>
      <p:italic r:id="rId62"/>
      <p:boldItalic r:id="rId63"/>
    </p:embeddedFont>
    <p:embeddedFont>
      <p:font typeface="Poppins"/>
      <p:regular r:id="rId64"/>
      <p:bold r:id="rId65"/>
      <p:italic r:id="rId66"/>
      <p:boldItalic r:id="rId67"/>
    </p:embeddedFont>
    <p:embeddedFont>
      <p:font typeface="Roboto Mono"/>
      <p:regular r:id="rId68"/>
      <p:bold r:id="rId69"/>
      <p:italic r:id="rId70"/>
      <p:boldItalic r:id="rId71"/>
    </p:embeddedFont>
    <p:embeddedFont>
      <p:font typeface="DM Sans"/>
      <p:regular r:id="rId72"/>
      <p:bold r:id="rId73"/>
      <p:italic r:id="rId74"/>
      <p:boldItalic r:id="rId7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2B8D2C-B69D-4965-824E-E0630DCFBD98}">
  <a:tblStyle styleId="{7B2B8D2C-B69D-4965-824E-E0630DCFBD98}"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DMSans-bold.fntdata"/><Relationship Id="rId72" Type="http://schemas.openxmlformats.org/officeDocument/2006/relationships/font" Target="fonts/DMSans-regular.fntdata"/><Relationship Id="rId31" Type="http://schemas.openxmlformats.org/officeDocument/2006/relationships/slide" Target="slides/slide25.xml"/><Relationship Id="rId75" Type="http://schemas.openxmlformats.org/officeDocument/2006/relationships/font" Target="fonts/DMSans-boldItalic.fntdata"/><Relationship Id="rId30" Type="http://schemas.openxmlformats.org/officeDocument/2006/relationships/slide" Target="slides/slide24.xml"/><Relationship Id="rId74" Type="http://schemas.openxmlformats.org/officeDocument/2006/relationships/font" Target="fonts/DMSans-italic.fntdata"/><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1" Type="http://schemas.openxmlformats.org/officeDocument/2006/relationships/font" Target="fonts/RobotoMono-boldItalic.fntdata"/><Relationship Id="rId70" Type="http://schemas.openxmlformats.org/officeDocument/2006/relationships/font" Target="fonts/RobotoMono-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italic.fntdata"/><Relationship Id="rId61" Type="http://schemas.openxmlformats.org/officeDocument/2006/relationships/font" Target="fonts/Roboto-bold.fntdata"/><Relationship Id="rId20" Type="http://schemas.openxmlformats.org/officeDocument/2006/relationships/slide" Target="slides/slide14.xml"/><Relationship Id="rId64" Type="http://schemas.openxmlformats.org/officeDocument/2006/relationships/font" Target="fonts/Poppins-regular.fntdata"/><Relationship Id="rId63" Type="http://schemas.openxmlformats.org/officeDocument/2006/relationships/font" Target="fonts/Roboto-boldItalic.fntdata"/><Relationship Id="rId22" Type="http://schemas.openxmlformats.org/officeDocument/2006/relationships/slide" Target="slides/slide16.xml"/><Relationship Id="rId66" Type="http://schemas.openxmlformats.org/officeDocument/2006/relationships/font" Target="fonts/Poppins-italic.fntdata"/><Relationship Id="rId21" Type="http://schemas.openxmlformats.org/officeDocument/2006/relationships/slide" Target="slides/slide15.xml"/><Relationship Id="rId65" Type="http://schemas.openxmlformats.org/officeDocument/2006/relationships/font" Target="fonts/Poppins-bold.fntdata"/><Relationship Id="rId24" Type="http://schemas.openxmlformats.org/officeDocument/2006/relationships/slide" Target="slides/slide18.xml"/><Relationship Id="rId68" Type="http://schemas.openxmlformats.org/officeDocument/2006/relationships/font" Target="fonts/RobotoMono-regular.fntdata"/><Relationship Id="rId23" Type="http://schemas.openxmlformats.org/officeDocument/2006/relationships/slide" Target="slides/slide17.xml"/><Relationship Id="rId67" Type="http://schemas.openxmlformats.org/officeDocument/2006/relationships/font" Target="fonts/Poppins-boldItalic.fntdata"/><Relationship Id="rId60" Type="http://schemas.openxmlformats.org/officeDocument/2006/relationships/font" Target="fonts/Roboto-regular.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RobotoMono-bold.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345ca3102fd_2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g345ca3102fd_2_7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5ca3102fd_2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g345ca3102fd_2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45ca3102fd_2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g345ca3102fd_2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345ca3102fd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g345ca3102fd_2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345ca3102fd_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g345ca3102fd_2_15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345ca3102fd_2_1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345ca3102fd_2_1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345ca3102fd_2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g345ca3102fd_2_2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345ca3102fd_2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g345ca3102fd_2_23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45ca3102fd_2_3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45ca3102fd_2_3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345ca3102fd_2_3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g345ca3102fd_2_30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0" name="Shape 380"/>
        <p:cNvGrpSpPr/>
        <p:nvPr/>
      </p:nvGrpSpPr>
      <p:grpSpPr>
        <a:xfrm>
          <a:off x="0" y="0"/>
          <a:ext cx="0" cy="0"/>
          <a:chOff x="0" y="0"/>
          <a:chExt cx="0" cy="0"/>
        </a:xfrm>
      </p:grpSpPr>
      <p:sp>
        <p:nvSpPr>
          <p:cNvPr id="381" name="Google Shape;381;g345ca3102fd_2_3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g345ca3102fd_2_3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5ca3102fd_2_4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g345ca3102fd_2_4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0" name="Shape 410"/>
        <p:cNvGrpSpPr/>
        <p:nvPr/>
      </p:nvGrpSpPr>
      <p:grpSpPr>
        <a:xfrm>
          <a:off x="0" y="0"/>
          <a:ext cx="0" cy="0"/>
          <a:chOff x="0" y="0"/>
          <a:chExt cx="0" cy="0"/>
        </a:xfrm>
      </p:grpSpPr>
      <p:sp>
        <p:nvSpPr>
          <p:cNvPr id="411" name="Google Shape;411;g345ca3102fd_2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g345ca3102fd_2_38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5ca3102fd_2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g345ca3102fd_2_4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345ca3102fd_2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g345ca3102fd_2_42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34adcf5065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g34adcf50652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4adcf5065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34adcf50652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34adcf50652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g34adcf50652_0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g34adcf50652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g34adcf50652_0_8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34adcf50652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g34adcf50652_0_11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adcf50652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34adcf50652_0_13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34adcf50652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g34adcf50652_0_1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34adcf5065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34adcf50652_0_2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34adcf50652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g34adcf50652_0_18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4adcf50652_0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g34adcf50652_0_2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34adcf50652_0_2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g34adcf50652_0_25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34adcf50652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g34adcf50652_0_28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4adcf50652_0_2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g34adcf50652_0_2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g34adcf50652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g34adcf50652_0_34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34adcf50652_0_3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34adcf50652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0" name="Shape 620"/>
        <p:cNvGrpSpPr/>
        <p:nvPr/>
      </p:nvGrpSpPr>
      <p:grpSpPr>
        <a:xfrm>
          <a:off x="0" y="0"/>
          <a:ext cx="0" cy="0"/>
          <a:chOff x="0" y="0"/>
          <a:chExt cx="0" cy="0"/>
        </a:xfrm>
      </p:grpSpPr>
      <p:sp>
        <p:nvSpPr>
          <p:cNvPr id="621" name="Google Shape;621;g34e9eced82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g34e9eced82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34e9eced82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g34e9eced827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4e9eced827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g34e9eced827_0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34e9eced827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1F1F1F"/>
                </a:solidFill>
                <a:latin typeface="Roboto"/>
                <a:ea typeface="Roboto"/>
                <a:cs typeface="Roboto"/>
                <a:sym typeface="Roboto"/>
              </a:rPr>
              <a:t>By assigning scores (1-5) for each RFM metric based on these rules, you can then group customers into different segments (e.g., "Best Customers," "Loyal Customers," "Churned Customers") to better understand their behavior and target them with relevant marketing campaigns.</a:t>
            </a:r>
            <a:endParaRPr/>
          </a:p>
        </p:txBody>
      </p:sp>
      <p:sp>
        <p:nvSpPr>
          <p:cNvPr id="654" name="Google Shape;654;g34e9eced827_0_5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g34b98699ecb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1F1F1F"/>
                </a:solidFill>
                <a:latin typeface="Roboto"/>
                <a:ea typeface="Roboto"/>
                <a:cs typeface="Roboto"/>
                <a:sym typeface="Roboto"/>
              </a:rPr>
              <a:t>By assigning scores (1-5) for each RFM metric based on these rules, you can then group customers into different segments (e.g., "Best Customers," "Loyal Customers," "Churned Customers") to better understand their behavior and target them with relevant marketing campaigns.</a:t>
            </a:r>
            <a:endParaRPr/>
          </a:p>
        </p:txBody>
      </p:sp>
      <p:sp>
        <p:nvSpPr>
          <p:cNvPr id="672" name="Google Shape;672;g34b98699ecb_1_3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34b98699ec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1F1F1F"/>
                </a:solidFill>
                <a:latin typeface="Roboto"/>
                <a:ea typeface="Roboto"/>
                <a:cs typeface="Roboto"/>
                <a:sym typeface="Roboto"/>
              </a:rPr>
              <a:t>By assigning scores (1-5) for each RFM metric based on these rules, you can then group customers into different segments (e.g., "Best Customers," "Loyal Customers," "Churned Customers") to better understand their behavior and target them with relevant marketing campaigns.</a:t>
            </a:r>
            <a:endParaRPr/>
          </a:p>
        </p:txBody>
      </p:sp>
      <p:sp>
        <p:nvSpPr>
          <p:cNvPr id="687" name="Google Shape;687;g34b98699ecb_1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8" name="Shape 698"/>
        <p:cNvGrpSpPr/>
        <p:nvPr/>
      </p:nvGrpSpPr>
      <p:grpSpPr>
        <a:xfrm>
          <a:off x="0" y="0"/>
          <a:ext cx="0" cy="0"/>
          <a:chOff x="0" y="0"/>
          <a:chExt cx="0" cy="0"/>
        </a:xfrm>
      </p:grpSpPr>
      <p:sp>
        <p:nvSpPr>
          <p:cNvPr id="699" name="Google Shape;699;g34b98699ecb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1F1F1F"/>
                </a:solidFill>
                <a:latin typeface="Roboto"/>
                <a:ea typeface="Roboto"/>
                <a:cs typeface="Roboto"/>
                <a:sym typeface="Roboto"/>
              </a:rPr>
              <a:t>By assigning scores (1-5) for each RFM metric based on these rules, you can then group customers into different segments (e.g., "Best Customers," "Loyal Customers," "Churned Customers") to better understand their behavior and target them with relevant marketing campaigns.</a:t>
            </a:r>
            <a:endParaRPr/>
          </a:p>
        </p:txBody>
      </p:sp>
      <p:sp>
        <p:nvSpPr>
          <p:cNvPr id="700" name="Google Shape;700;g34b98699ecb_1_9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4b98699ecb_1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1F1F1F"/>
                </a:solidFill>
                <a:latin typeface="Roboto"/>
                <a:ea typeface="Roboto"/>
                <a:cs typeface="Roboto"/>
                <a:sym typeface="Roboto"/>
              </a:rPr>
              <a:t>By assigning scores (1-5) for each RFM metric based on these rules, you can then group customers into different segments (e.g., "Best Customers," "Loyal Customers," "Churned Customers") to better understand their behavior and target them with relevant marketing campaigns.</a:t>
            </a:r>
            <a:endParaRPr/>
          </a:p>
        </p:txBody>
      </p:sp>
      <p:sp>
        <p:nvSpPr>
          <p:cNvPr id="713" name="Google Shape;713;g34b98699ecb_1_1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9" name="Shape 719"/>
        <p:cNvGrpSpPr/>
        <p:nvPr/>
      </p:nvGrpSpPr>
      <p:grpSpPr>
        <a:xfrm>
          <a:off x="0" y="0"/>
          <a:ext cx="0" cy="0"/>
          <a:chOff x="0" y="0"/>
          <a:chExt cx="0" cy="0"/>
        </a:xfrm>
      </p:grpSpPr>
      <p:sp>
        <p:nvSpPr>
          <p:cNvPr id="720" name="Google Shape;720;g34b98699ecb_1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1F1F1F"/>
                </a:solidFill>
                <a:latin typeface="Roboto"/>
                <a:ea typeface="Roboto"/>
                <a:cs typeface="Roboto"/>
                <a:sym typeface="Roboto"/>
              </a:rPr>
              <a:t>By assigning scores (1-5) for each RFM metric based on these rules, you can then group customers into different segments (e.g., "Best Customers," "Loyal Customers," "Churned Customers") to better understand their behavior and target them with relevant marketing campaigns.</a:t>
            </a:r>
            <a:endParaRPr/>
          </a:p>
        </p:txBody>
      </p:sp>
      <p:sp>
        <p:nvSpPr>
          <p:cNvPr id="721" name="Google Shape;721;g34b98699ecb_1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34b98699ecb_1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1F1F1F"/>
                </a:solidFill>
                <a:latin typeface="Roboto"/>
                <a:ea typeface="Roboto"/>
                <a:cs typeface="Roboto"/>
                <a:sym typeface="Roboto"/>
              </a:rPr>
              <a:t>By assigning scores (1-5) for each RFM metric based on these rules, you can then group customers into different segments (e.g., "Best Customers," "Loyal Customers," "Churned Customers") to better understand their behavior and target them with relevant marketing campaigns.</a:t>
            </a:r>
            <a:endParaRPr/>
          </a:p>
        </p:txBody>
      </p:sp>
      <p:sp>
        <p:nvSpPr>
          <p:cNvPr id="729" name="Google Shape;729;g34b98699ecb_1_14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4b98699ecb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1F1F1F"/>
                </a:solidFill>
                <a:latin typeface="Roboto"/>
                <a:ea typeface="Roboto"/>
                <a:cs typeface="Roboto"/>
                <a:sym typeface="Roboto"/>
              </a:rPr>
              <a:t>By assigning scores (1-5) for each RFM metric based on these rules, you can then group customers into different segments (e.g., "Best Customers," "Loyal Customers," "Churned Customers") to better understand their behavior and target them with relevant marketing campaigns.</a:t>
            </a:r>
            <a:endParaRPr/>
          </a:p>
        </p:txBody>
      </p:sp>
      <p:sp>
        <p:nvSpPr>
          <p:cNvPr id="737" name="Google Shape;737;g34b98699ecb_1_15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34b98699ecb_1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g34b98699ecb_1_17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2" name="Shape 752"/>
        <p:cNvGrpSpPr/>
        <p:nvPr/>
      </p:nvGrpSpPr>
      <p:grpSpPr>
        <a:xfrm>
          <a:off x="0" y="0"/>
          <a:ext cx="0" cy="0"/>
          <a:chOff x="0" y="0"/>
          <a:chExt cx="0" cy="0"/>
        </a:xfrm>
      </p:grpSpPr>
      <p:sp>
        <p:nvSpPr>
          <p:cNvPr id="753" name="Google Shape;753;g34b98699ecb_1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sz="1050">
                <a:solidFill>
                  <a:srgbClr val="1F1F1F"/>
                </a:solidFill>
                <a:latin typeface="Roboto"/>
                <a:ea typeface="Roboto"/>
                <a:cs typeface="Roboto"/>
                <a:sym typeface="Roboto"/>
              </a:rPr>
              <a:t>By assigning scores (1-5) for each RFM metric based on these rules, you can then group customers into different segments (e.g., "Best Customers," "Loyal Customers," "Churned Customers") to better understand their behavior and target them with relevant marketing campaigns.</a:t>
            </a:r>
            <a:endParaRPr/>
          </a:p>
        </p:txBody>
      </p:sp>
      <p:sp>
        <p:nvSpPr>
          <p:cNvPr id="754" name="Google Shape;754;g34b98699ecb_1_16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0" name="Shape 760"/>
        <p:cNvGrpSpPr/>
        <p:nvPr/>
      </p:nvGrpSpPr>
      <p:grpSpPr>
        <a:xfrm>
          <a:off x="0" y="0"/>
          <a:ext cx="0" cy="0"/>
          <a:chOff x="0" y="0"/>
          <a:chExt cx="0" cy="0"/>
        </a:xfrm>
      </p:grpSpPr>
      <p:sp>
        <p:nvSpPr>
          <p:cNvPr id="761" name="Google Shape;761;p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45ca3102fd_2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345ca3102fd_2_1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345ca3102fd_2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g345ca3102fd_2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g345ca3102fd_2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g345ca3102fd_2_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 name="Google Shape;13;p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4" name="Google Shape;14;p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68" name="Shape 68"/>
        <p:cNvGrpSpPr/>
        <p:nvPr/>
      </p:nvGrpSpPr>
      <p:grpSpPr>
        <a:xfrm>
          <a:off x="0" y="0"/>
          <a:ext cx="0" cy="0"/>
          <a:chOff x="0" y="0"/>
          <a:chExt cx="0" cy="0"/>
        </a:xfrm>
      </p:grpSpPr>
      <p:sp>
        <p:nvSpPr>
          <p:cNvPr id="69" name="Google Shape;69;p1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11"/>
          <p:cNvSpPr txBox="1"/>
          <p:nvPr>
            <p:ph idx="1" type="body"/>
          </p:nvPr>
        </p:nvSpPr>
        <p:spPr>
          <a:xfrm rot="5400000">
            <a:off x="2309019" y="-251618"/>
            <a:ext cx="4525963" cy="82296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1" name="Google Shape;71;p1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1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1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12"/>
          <p:cNvSpPr txBox="1"/>
          <p:nvPr>
            <p:ph type="title"/>
          </p:nvPr>
        </p:nvSpPr>
        <p:spPr>
          <a:xfrm rot="5400000">
            <a:off x="4732338" y="2171701"/>
            <a:ext cx="5851525" cy="20574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2"/>
          <p:cNvSpPr txBox="1"/>
          <p:nvPr>
            <p:ph idx="1" type="body"/>
          </p:nvPr>
        </p:nvSpPr>
        <p:spPr>
          <a:xfrm rot="5400000">
            <a:off x="541338" y="190500"/>
            <a:ext cx="5851525" cy="6019800"/>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77" name="Google Shape;77;p12"/>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2"/>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12"/>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3"/>
          <p:cNvSpPr txBox="1"/>
          <p:nvPr>
            <p:ph type="ctrTitle"/>
          </p:nvPr>
        </p:nvSpPr>
        <p:spPr>
          <a:xfrm>
            <a:off x="685800" y="2130425"/>
            <a:ext cx="7772400" cy="1470025"/>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3"/>
          <p:cNvSpPr txBox="1"/>
          <p:nvPr>
            <p:ph idx="1" type="subTitle"/>
          </p:nvPr>
        </p:nvSpPr>
        <p:spPr>
          <a:xfrm>
            <a:off x="1371600" y="3886200"/>
            <a:ext cx="6400800" cy="1752600"/>
          </a:xfrm>
          <a:prstGeom prst="rect">
            <a:avLst/>
          </a:prstGeom>
          <a:noFill/>
          <a:ln>
            <a:noFill/>
          </a:ln>
        </p:spPr>
        <p:txBody>
          <a:bodyPr anchorCtr="0" anchor="t" bIns="45700" lIns="91425" spcFirstLastPara="1" rIns="91425" wrap="square" tIns="4570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18" name="Google Shape;18;p3"/>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3"/>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3"/>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4"/>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342900" lvl="0" marL="457200" algn="l">
              <a:spcBef>
                <a:spcPts val="360"/>
              </a:spcBef>
              <a:spcAft>
                <a:spcPts val="0"/>
              </a:spcAft>
              <a:buClr>
                <a:schemeClr val="dk1"/>
              </a:buClr>
              <a:buSzPts val="1800"/>
              <a:buChar char="•"/>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4" name="Google Shape;24;p4"/>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4"/>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4"/>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5"/>
          <p:cNvSpPr txBox="1"/>
          <p:nvPr>
            <p:ph type="title"/>
          </p:nvPr>
        </p:nvSpPr>
        <p:spPr>
          <a:xfrm>
            <a:off x="722313" y="4406900"/>
            <a:ext cx="7772400" cy="1362075"/>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dk1"/>
              </a:buClr>
              <a:buSzPts val="4000"/>
              <a:buFont typeface="Calibri"/>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5"/>
          <p:cNvSpPr txBox="1"/>
          <p:nvPr>
            <p:ph idx="1" type="body"/>
          </p:nvPr>
        </p:nvSpPr>
        <p:spPr>
          <a:xfrm>
            <a:off x="722313" y="2906713"/>
            <a:ext cx="7772400" cy="1500187"/>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30" name="Google Shape;30;p5"/>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5"/>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5"/>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6"/>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6"/>
          <p:cNvSpPr txBox="1"/>
          <p:nvPr>
            <p:ph idx="1" type="body"/>
          </p:nvPr>
        </p:nvSpPr>
        <p:spPr>
          <a:xfrm>
            <a:off x="457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6" name="Google Shape;36;p6"/>
          <p:cNvSpPr txBox="1"/>
          <p:nvPr>
            <p:ph idx="2" type="body"/>
          </p:nvPr>
        </p:nvSpPr>
        <p:spPr>
          <a:xfrm>
            <a:off x="4648200" y="1600200"/>
            <a:ext cx="4038600" cy="4525963"/>
          </a:xfrm>
          <a:prstGeom prst="rect">
            <a:avLst/>
          </a:prstGeom>
          <a:noFill/>
          <a:ln>
            <a:noFill/>
          </a:ln>
        </p:spPr>
        <p:txBody>
          <a:bodyPr anchorCtr="0" anchor="t" bIns="45700" lIns="91425" spcFirstLastPara="1" rIns="91425" wrap="square" tIns="45700">
            <a:normAutofit/>
          </a:bodyPr>
          <a:lstStyle>
            <a:lvl1pPr indent="-406400" lvl="0" marL="457200" algn="l">
              <a:spcBef>
                <a:spcPts val="560"/>
              </a:spcBef>
              <a:spcAft>
                <a:spcPts val="0"/>
              </a:spcAft>
              <a:buClr>
                <a:schemeClr val="dk1"/>
              </a:buClr>
              <a:buSzPts val="2800"/>
              <a:buChar char="•"/>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37" name="Google Shape;37;p6"/>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6"/>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6"/>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7"/>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7"/>
          <p:cNvSpPr txBox="1"/>
          <p:nvPr>
            <p:ph idx="1" type="body"/>
          </p:nvPr>
        </p:nvSpPr>
        <p:spPr>
          <a:xfrm>
            <a:off x="457200" y="1535113"/>
            <a:ext cx="4040188"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3" name="Google Shape;43;p7"/>
          <p:cNvSpPr txBox="1"/>
          <p:nvPr>
            <p:ph idx="2" type="body"/>
          </p:nvPr>
        </p:nvSpPr>
        <p:spPr>
          <a:xfrm>
            <a:off x="457200" y="2174875"/>
            <a:ext cx="4040188"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4" name="Google Shape;44;p7"/>
          <p:cNvSpPr txBox="1"/>
          <p:nvPr>
            <p:ph idx="3" type="body"/>
          </p:nvPr>
        </p:nvSpPr>
        <p:spPr>
          <a:xfrm>
            <a:off x="4645025" y="1535113"/>
            <a:ext cx="4041775" cy="63976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45" name="Google Shape;45;p7"/>
          <p:cNvSpPr txBox="1"/>
          <p:nvPr>
            <p:ph idx="4" type="body"/>
          </p:nvPr>
        </p:nvSpPr>
        <p:spPr>
          <a:xfrm>
            <a:off x="4645025" y="2174875"/>
            <a:ext cx="4041775" cy="3951288"/>
          </a:xfrm>
          <a:prstGeom prst="rect">
            <a:avLst/>
          </a:prstGeom>
          <a:noFill/>
          <a:ln>
            <a:noFill/>
          </a:ln>
        </p:spPr>
        <p:txBody>
          <a:bodyPr anchorCtr="0" anchor="t" bIns="45700" lIns="91425" spcFirstLastPara="1" rIns="91425" wrap="square" tIns="45700">
            <a:normAutofit/>
          </a:bodyPr>
          <a:lstStyle>
            <a:lvl1pPr indent="-381000" lvl="0" marL="457200" algn="l">
              <a:spcBef>
                <a:spcPts val="480"/>
              </a:spcBef>
              <a:spcAft>
                <a:spcPts val="0"/>
              </a:spcAft>
              <a:buClr>
                <a:schemeClr val="dk1"/>
              </a:buClr>
              <a:buSzPts val="2400"/>
              <a:buChar char="•"/>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46" name="Google Shape;46;p7"/>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7"/>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7"/>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8"/>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8"/>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8"/>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8"/>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4" name="Shape 54"/>
        <p:cNvGrpSpPr/>
        <p:nvPr/>
      </p:nvGrpSpPr>
      <p:grpSpPr>
        <a:xfrm>
          <a:off x="0" y="0"/>
          <a:ext cx="0" cy="0"/>
          <a:chOff x="0" y="0"/>
          <a:chExt cx="0" cy="0"/>
        </a:xfrm>
      </p:grpSpPr>
      <p:sp>
        <p:nvSpPr>
          <p:cNvPr id="55" name="Google Shape;55;p9"/>
          <p:cNvSpPr txBox="1"/>
          <p:nvPr>
            <p:ph type="title"/>
          </p:nvPr>
        </p:nvSpPr>
        <p:spPr>
          <a:xfrm>
            <a:off x="457200" y="273050"/>
            <a:ext cx="3008313" cy="1162050"/>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9"/>
          <p:cNvSpPr txBox="1"/>
          <p:nvPr>
            <p:ph idx="1" type="body"/>
          </p:nvPr>
        </p:nvSpPr>
        <p:spPr>
          <a:xfrm>
            <a:off x="3575050" y="273050"/>
            <a:ext cx="5111750" cy="5853113"/>
          </a:xfrm>
          <a:prstGeom prst="rect">
            <a:avLst/>
          </a:prstGeom>
          <a:noFill/>
          <a:ln>
            <a:noFill/>
          </a:ln>
        </p:spPr>
        <p:txBody>
          <a:bodyPr anchorCtr="0" anchor="t" bIns="45700" lIns="91425" spcFirstLastPara="1" rIns="91425" wrap="square" tIns="45700">
            <a:normAutofit/>
          </a:bodyPr>
          <a:lstStyle>
            <a:lvl1pPr indent="-431800" lvl="0" marL="457200" algn="l">
              <a:spcBef>
                <a:spcPts val="640"/>
              </a:spcBef>
              <a:spcAft>
                <a:spcPts val="0"/>
              </a:spcAft>
              <a:buClr>
                <a:schemeClr val="dk1"/>
              </a:buClr>
              <a:buSzPts val="3200"/>
              <a:buChar char="•"/>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57" name="Google Shape;57;p9"/>
          <p:cNvSpPr txBox="1"/>
          <p:nvPr>
            <p:ph idx="2" type="body"/>
          </p:nvPr>
        </p:nvSpPr>
        <p:spPr>
          <a:xfrm>
            <a:off x="457200" y="1435100"/>
            <a:ext cx="3008313" cy="4691063"/>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58" name="Google Shape;58;p9"/>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9"/>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9"/>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1" name="Shape 61"/>
        <p:cNvGrpSpPr/>
        <p:nvPr/>
      </p:nvGrpSpPr>
      <p:grpSpPr>
        <a:xfrm>
          <a:off x="0" y="0"/>
          <a:ext cx="0" cy="0"/>
          <a:chOff x="0" y="0"/>
          <a:chExt cx="0" cy="0"/>
        </a:xfrm>
      </p:grpSpPr>
      <p:sp>
        <p:nvSpPr>
          <p:cNvPr id="62" name="Google Shape;62;p10"/>
          <p:cNvSpPr txBox="1"/>
          <p:nvPr>
            <p:ph type="title"/>
          </p:nvPr>
        </p:nvSpPr>
        <p:spPr>
          <a:xfrm>
            <a:off x="1792288" y="4800600"/>
            <a:ext cx="5486400" cy="5667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dk1"/>
              </a:buClr>
              <a:buSzPts val="2000"/>
              <a:buFont typeface="Calibri"/>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0"/>
          <p:cNvSpPr/>
          <p:nvPr>
            <p:ph idx="2" type="pic"/>
          </p:nvPr>
        </p:nvSpPr>
        <p:spPr>
          <a:xfrm>
            <a:off x="1792288" y="612775"/>
            <a:ext cx="5486400" cy="4114800"/>
          </a:xfrm>
          <a:prstGeom prst="rect">
            <a:avLst/>
          </a:prstGeom>
          <a:noFill/>
          <a:ln>
            <a:noFill/>
          </a:ln>
        </p:spPr>
      </p:sp>
      <p:sp>
        <p:nvSpPr>
          <p:cNvPr id="64" name="Google Shape;64;p10"/>
          <p:cNvSpPr txBox="1"/>
          <p:nvPr>
            <p:ph idx="1" type="body"/>
          </p:nvPr>
        </p:nvSpPr>
        <p:spPr>
          <a:xfrm>
            <a:off x="1792288" y="5367338"/>
            <a:ext cx="5486400" cy="804862"/>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65" name="Google Shape;65;p10"/>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0"/>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0"/>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57200" y="274638"/>
            <a:ext cx="8229600" cy="1143000"/>
          </a:xfrm>
          <a:prstGeom prst="rect">
            <a:avLst/>
          </a:prstGeom>
          <a:noFill/>
          <a:ln>
            <a:noFill/>
          </a:ln>
        </p:spPr>
        <p:txBody>
          <a:bodyPr anchorCtr="0" anchor="ctr" bIns="45700" lIns="91425" spcFirstLastPara="1" rIns="91425" wrap="square" tIns="45700">
            <a:normAutofit/>
          </a:bodyPr>
          <a:lstStyle>
            <a:lvl1pPr lvl="0" marR="0" rtl="0" algn="ctr">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600200"/>
            <a:ext cx="8229600" cy="4525963"/>
          </a:xfrm>
          <a:prstGeom prst="rect">
            <a:avLst/>
          </a:prstGeom>
          <a:noFill/>
          <a:ln>
            <a:noFill/>
          </a:ln>
        </p:spPr>
        <p:txBody>
          <a:bodyPr anchorCtr="0" anchor="t" bIns="45700" lIns="91425" spcFirstLastPara="1" rIns="91425" wrap="square" tIns="45700">
            <a:normAutofit/>
          </a:bodyPr>
          <a:lstStyle>
            <a:lvl1pPr indent="-431800" lvl="0" marL="457200" marR="0" rtl="0" algn="l">
              <a:spcBef>
                <a:spcPts val="640"/>
              </a:spcBef>
              <a:spcAft>
                <a:spcPts val="0"/>
              </a:spcAft>
              <a:buClr>
                <a:schemeClr val="dk1"/>
              </a:buClr>
              <a:buSzPts val="3200"/>
              <a:buFont typeface="Arial"/>
              <a:buChar char="•"/>
              <a:defRPr b="0" i="0" sz="3200" u="none" cap="none" strike="noStrike">
                <a:solidFill>
                  <a:schemeClr val="dk1"/>
                </a:solidFill>
                <a:latin typeface="Calibri"/>
                <a:ea typeface="Calibri"/>
                <a:cs typeface="Calibri"/>
                <a:sym typeface="Calibri"/>
              </a:defRPr>
            </a:lvl1pPr>
            <a:lvl2pPr indent="-406400" lvl="1" marL="914400" marR="0" rtl="0" algn="l">
              <a:spcBef>
                <a:spcPts val="56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2pPr>
            <a:lvl3pPr indent="-381000" lvl="2" marL="1371600" marR="0" rtl="0" algn="l">
              <a:spcBef>
                <a:spcPts val="48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8" name="Google Shape;8;p1"/>
          <p:cNvSpPr txBox="1"/>
          <p:nvPr>
            <p:ph idx="10" type="dt"/>
          </p:nvPr>
        </p:nvSpPr>
        <p:spPr>
          <a:xfrm>
            <a:off x="457200" y="6356350"/>
            <a:ext cx="21336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
          <p:cNvSpPr txBox="1"/>
          <p:nvPr>
            <p:ph idx="11" type="ftr"/>
          </p:nvPr>
        </p:nvSpPr>
        <p:spPr>
          <a:xfrm>
            <a:off x="3124200" y="6356350"/>
            <a:ext cx="28956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
          <p:cNvSpPr txBox="1"/>
          <p:nvPr>
            <p:ph idx="12" type="sldNum"/>
          </p:nvPr>
        </p:nvSpPr>
        <p:spPr>
          <a:xfrm>
            <a:off x="6553200" y="6356350"/>
            <a:ext cx="21336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6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26.png"/><Relationship Id="rId5"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20.png"/><Relationship Id="rId5"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hyperlink" Target="https://colab.research.google.com/drive/1_ZJdT4VBSD5d1y6fK4k3AeOqzhfmEGFy?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6.png"/><Relationship Id="rId4" Type="http://schemas.openxmlformats.org/officeDocument/2006/relationships/image" Target="../media/image24.png"/><Relationship Id="rId5" Type="http://schemas.openxmlformats.org/officeDocument/2006/relationships/hyperlink" Target="https://colab.research.google.com/drive/1_ZJdT4VBSD5d1y6fK4k3AeOqzhfmEGFy?usp=sharin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17.png"/><Relationship Id="rId5" Type="http://schemas.openxmlformats.org/officeDocument/2006/relationships/hyperlink" Target="https://colab.research.google.com/drive/1_ZJdT4VBSD5d1y6fK4k3AeOqzhfmEGFy?usp=sharin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5.png"/><Relationship Id="rId4" Type="http://schemas.openxmlformats.org/officeDocument/2006/relationships/hyperlink" Target="https://colab.research.google.com/drive/1_ZJdT4VBSD5d1y6fK4k3AeOqzhfmEGFy?usp=sharing" TargetMode="External"/><Relationship Id="rId5" Type="http://schemas.openxmlformats.org/officeDocument/2006/relationships/image" Target="../media/image5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56.png"/><Relationship Id="rId4" Type="http://schemas.openxmlformats.org/officeDocument/2006/relationships/image" Target="../media/image15.png"/><Relationship Id="rId5" Type="http://schemas.openxmlformats.org/officeDocument/2006/relationships/hyperlink" Target="https://colab.research.google.com/drive/1_ZJdT4VBSD5d1y6fK4k3AeOqzhfmEGFy?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51.png"/><Relationship Id="rId4" Type="http://schemas.openxmlformats.org/officeDocument/2006/relationships/image" Target="../media/image15.png"/><Relationship Id="rId5" Type="http://schemas.openxmlformats.org/officeDocument/2006/relationships/hyperlink" Target="https://colab.research.google.com/drive/1_ZJdT4VBSD5d1y6fK4k3AeOqzhfmEGFy?usp=sharing"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8.png"/><Relationship Id="rId4" Type="http://schemas.openxmlformats.org/officeDocument/2006/relationships/image" Target="../media/image47.png"/><Relationship Id="rId5" Type="http://schemas.openxmlformats.org/officeDocument/2006/relationships/hyperlink" Target="https://colab.research.google.com/drive/1_ZJdT4VBSD5d1y6fK4k3AeOqzhfmEGFy?usp=sharing"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40.png"/><Relationship Id="rId5" Type="http://schemas.openxmlformats.org/officeDocument/2006/relationships/image" Target="../media/image4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hyperlink" Target="https://colab.research.google.com/drive/1_ZJdT4VBSD5d1y6fK4k3AeOqzhfmEGFy?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29.png"/><Relationship Id="rId5" Type="http://schemas.openxmlformats.org/officeDocument/2006/relationships/image" Target="../media/image3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hyperlink" Target="https://colab.research.google.com/drive/1_ZJdT4VBSD5d1y6fK4k3AeOqzhfmEGFy?usp=sharin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35.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35.png"/><Relationship Id="rId5" Type="http://schemas.openxmlformats.org/officeDocument/2006/relationships/image" Target="../media/image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hyperlink" Target="https://colab.research.google.com/drive/1_ZJdT4VBSD5d1y6fK4k3AeOqzhfmEGFy?usp=sharing"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33.png"/><Relationship Id="rId5" Type="http://schemas.openxmlformats.org/officeDocument/2006/relationships/image" Target="../media/image4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hyperlink" Target="https://colab.research.google.com/drive/1_ZJdT4VBSD5d1y6fK4k3AeOqzhfmEGFy?usp=sharing"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31.png"/><Relationship Id="rId5"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hyperlink" Target="https://colab.research.google.com/drive/1_ZJdT4VBSD5d1y6fK4k3AeOqzhfmEGFy?usp=sharing"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37.png"/><Relationship Id="rId5"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25.png"/><Relationship Id="rId5" Type="http://schemas.openxmlformats.org/officeDocument/2006/relationships/image" Target="../media/image42.png"/><Relationship Id="rId6"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6.png"/><Relationship Id="rId5"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hyperlink" Target="https://colab.research.google.com/drive/1_ZJdT4VBSD5d1y6fK4k3AeOqzhfmEGFy?usp=sharing"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hyperlink" Target="https://colab.research.google.com/drive/1_ZJdT4VBSD5d1y6fK4k3AeOqzhfmEGFy?usp=sharing"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54.png"/><Relationship Id="rId5" Type="http://schemas.openxmlformats.org/officeDocument/2006/relationships/image" Target="../media/image57.png"/><Relationship Id="rId6" Type="http://schemas.openxmlformats.org/officeDocument/2006/relationships/hyperlink" Target="https://docs.google.com/spreadsheets/d/1AW-z4ljE-lyoelB80J_FclFxM-Zl44DW7by_y-3rU8Y/edit?usp=sharing"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4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59.png"/><Relationship Id="rId5"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4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49.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4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12.png"/><Relationship Id="rId6"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27.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2.xml"/><Relationship Id="rId3" Type="http://schemas.openxmlformats.org/officeDocument/2006/relationships/hyperlink" Target="https://colab.research.google.com/drive/1_ZJdT4VBSD5d1y6fK4k3AeOqzhfmEGFy?usp=sharin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5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19.png"/><Relationship Id="rId5"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hyperlink" Target="https://colab.research.google.com/drive/1_ZJdT4VBSD5d1y6fK4k3AeOqzhfmEGFy?usp=sharing" TargetMode="External"/><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mt="89000"/>
          </a:blip>
          <a:stretch>
            <a:fillRect/>
          </a:stretch>
        </p:blipFill>
        <p:spPr>
          <a:xfrm>
            <a:off x="-12" y="0"/>
            <a:ext cx="18288000" cy="10287000"/>
          </a:xfrm>
          <a:prstGeom prst="rect">
            <a:avLst/>
          </a:prstGeom>
          <a:noFill/>
          <a:ln>
            <a:noFill/>
          </a:ln>
        </p:spPr>
      </p:pic>
      <p:sp>
        <p:nvSpPr>
          <p:cNvPr id="85" name="Google Shape;85;p13"/>
          <p:cNvSpPr txBox="1"/>
          <p:nvPr/>
        </p:nvSpPr>
        <p:spPr>
          <a:xfrm>
            <a:off x="2200951" y="3429000"/>
            <a:ext cx="13886100" cy="3047700"/>
          </a:xfrm>
          <a:prstGeom prst="rect">
            <a:avLst/>
          </a:prstGeom>
          <a:noFill/>
          <a:ln>
            <a:noFill/>
          </a:ln>
        </p:spPr>
        <p:txBody>
          <a:bodyPr anchorCtr="0" anchor="t" bIns="0" lIns="0" spcFirstLastPara="1" rIns="0" wrap="square" tIns="0">
            <a:spAutoFit/>
          </a:bodyPr>
          <a:lstStyle/>
          <a:p>
            <a:pPr indent="0" lvl="0" marL="0" marR="0" rtl="0" algn="ctr">
              <a:lnSpc>
                <a:spcPct val="115000"/>
              </a:lnSpc>
              <a:spcBef>
                <a:spcPts val="0"/>
              </a:spcBef>
              <a:spcAft>
                <a:spcPts val="0"/>
              </a:spcAft>
              <a:buNone/>
            </a:pPr>
            <a:r>
              <a:rPr b="1" lang="en-US" sz="6000">
                <a:solidFill>
                  <a:schemeClr val="lt1"/>
                </a:solidFill>
              </a:rPr>
              <a:t>Leveraging Sales Performance: Customer Segmentation Analysis for RevoBank's Credit Cards</a:t>
            </a:r>
            <a:endParaRPr sz="6000">
              <a:solidFill>
                <a:schemeClr val="lt1"/>
              </a:solidFill>
            </a:endParaRPr>
          </a:p>
        </p:txBody>
      </p:sp>
      <p:grpSp>
        <p:nvGrpSpPr>
          <p:cNvPr id="86" name="Google Shape;86;p13"/>
          <p:cNvGrpSpPr/>
          <p:nvPr/>
        </p:nvGrpSpPr>
        <p:grpSpPr>
          <a:xfrm>
            <a:off x="-2083212" y="14993406"/>
            <a:ext cx="22454487" cy="11856580"/>
            <a:chOff x="0" y="-38100"/>
            <a:chExt cx="5913900" cy="3122700"/>
          </a:xfrm>
        </p:grpSpPr>
        <p:sp>
          <p:nvSpPr>
            <p:cNvPr id="87" name="Google Shape;87;p13"/>
            <p:cNvSpPr/>
            <p:nvPr/>
          </p:nvSpPr>
          <p:spPr>
            <a:xfrm>
              <a:off x="0" y="0"/>
              <a:ext cx="5913785" cy="3084567"/>
            </a:xfrm>
            <a:custGeom>
              <a:rect b="b" l="l" r="r" t="t"/>
              <a:pathLst>
                <a:path extrusionOk="0" h="3084567" w="5913785">
                  <a:moveTo>
                    <a:pt x="0" y="0"/>
                  </a:moveTo>
                  <a:lnTo>
                    <a:pt x="5913785" y="0"/>
                  </a:lnTo>
                  <a:lnTo>
                    <a:pt x="5913785" y="3084567"/>
                  </a:lnTo>
                  <a:lnTo>
                    <a:pt x="0" y="3084567"/>
                  </a:lnTo>
                  <a:close/>
                </a:path>
              </a:pathLst>
            </a:custGeom>
            <a:solidFill>
              <a:srgbClr val="AAD7D4">
                <a:alpha val="28240"/>
              </a:srgbClr>
            </a:solidFill>
            <a:ln>
              <a:noFill/>
            </a:ln>
          </p:spPr>
        </p:sp>
        <p:sp>
          <p:nvSpPr>
            <p:cNvPr id="88" name="Google Shape;88;p13"/>
            <p:cNvSpPr txBox="1"/>
            <p:nvPr/>
          </p:nvSpPr>
          <p:spPr>
            <a:xfrm>
              <a:off x="0" y="-38100"/>
              <a:ext cx="5913900" cy="3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
        <p:nvSpPr>
          <p:cNvPr id="89" name="Google Shape;89;p13"/>
          <p:cNvSpPr txBox="1"/>
          <p:nvPr/>
        </p:nvSpPr>
        <p:spPr>
          <a:xfrm>
            <a:off x="5835005" y="9421243"/>
            <a:ext cx="6618000" cy="5304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None/>
            </a:pPr>
            <a:r>
              <a:rPr b="0" i="0" lang="en-US" sz="3445" u="none" cap="none" strike="noStrike">
                <a:solidFill>
                  <a:schemeClr val="lt1"/>
                </a:solidFill>
                <a:latin typeface="Poppins"/>
                <a:ea typeface="Poppins"/>
                <a:cs typeface="Poppins"/>
                <a:sym typeface="Poppins"/>
              </a:rPr>
              <a:t>PRESENTED BY </a:t>
            </a:r>
            <a:r>
              <a:rPr lang="en-US" sz="3445">
                <a:solidFill>
                  <a:schemeClr val="lt1"/>
                </a:solidFill>
                <a:latin typeface="Poppins"/>
                <a:ea typeface="Poppins"/>
                <a:cs typeface="Poppins"/>
                <a:sym typeface="Poppins"/>
              </a:rPr>
              <a:t>LIDIA PUSPA N</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22"/>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Identification(4/5)</a:t>
            </a:r>
            <a:endParaRPr sz="5000">
              <a:solidFill>
                <a:schemeClr val="dk2"/>
              </a:solidFill>
            </a:endParaRPr>
          </a:p>
        </p:txBody>
      </p:sp>
      <p:sp>
        <p:nvSpPr>
          <p:cNvPr id="209" name="Google Shape;209;p22"/>
          <p:cNvSpPr txBox="1"/>
          <p:nvPr/>
        </p:nvSpPr>
        <p:spPr>
          <a:xfrm>
            <a:off x="996825" y="4130375"/>
            <a:ext cx="5838900" cy="24243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sz="1500">
                <a:solidFill>
                  <a:srgbClr val="008000"/>
                </a:solidFill>
                <a:latin typeface="Courier New"/>
                <a:ea typeface="Courier New"/>
                <a:cs typeface="Courier New"/>
                <a:sym typeface="Courier New"/>
              </a:rPr>
              <a:t># Inspect missing values using .isnull function</a:t>
            </a:r>
            <a:endParaRPr sz="15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500">
                <a:solidFill>
                  <a:schemeClr val="dk1"/>
                </a:solidFill>
                <a:latin typeface="Courier New"/>
                <a:ea typeface="Courier New"/>
                <a:cs typeface="Courier New"/>
                <a:sym typeface="Courier New"/>
              </a:rPr>
              <a:t>df.isnull(). </a:t>
            </a:r>
            <a:r>
              <a:rPr lang="en-US" sz="1500">
                <a:solidFill>
                  <a:srgbClr val="795E26"/>
                </a:solidFill>
                <a:latin typeface="Courier New"/>
                <a:ea typeface="Courier New"/>
                <a:cs typeface="Courier New"/>
                <a:sym typeface="Courier New"/>
              </a:rPr>
              <a:t>sum</a:t>
            </a:r>
            <a:r>
              <a:rPr lang="en-US" sz="15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500">
                <a:solidFill>
                  <a:srgbClr val="008000"/>
                </a:solidFill>
                <a:latin typeface="Courier New"/>
                <a:ea typeface="Courier New"/>
                <a:cs typeface="Courier New"/>
                <a:sym typeface="Courier New"/>
              </a:rPr>
              <a:t>#showing row that contain NaN on avg_sales_L36M column using condition</a:t>
            </a:r>
            <a:endParaRPr sz="15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500">
                <a:solidFill>
                  <a:schemeClr val="dk1"/>
                </a:solidFill>
                <a:latin typeface="Courier New"/>
                <a:ea typeface="Courier New"/>
                <a:cs typeface="Courier New"/>
                <a:sym typeface="Courier New"/>
              </a:rPr>
              <a:t>condition = df[</a:t>
            </a:r>
            <a:r>
              <a:rPr lang="en-US" sz="1500">
                <a:solidFill>
                  <a:srgbClr val="A31515"/>
                </a:solidFill>
                <a:latin typeface="Courier New"/>
                <a:ea typeface="Courier New"/>
                <a:cs typeface="Courier New"/>
                <a:sym typeface="Courier New"/>
              </a:rPr>
              <a:t>'avg_sales_L36M'</a:t>
            </a:r>
            <a:r>
              <a:rPr lang="en-US" sz="1500">
                <a:solidFill>
                  <a:schemeClr val="dk1"/>
                </a:solidFill>
                <a:latin typeface="Courier New"/>
                <a:ea typeface="Courier New"/>
                <a:cs typeface="Courier New"/>
                <a:sym typeface="Courier New"/>
              </a:rPr>
              <a:t>].isnull()</a:t>
            </a:r>
            <a:endParaRPr sz="15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500">
                <a:solidFill>
                  <a:schemeClr val="dk1"/>
                </a:solidFill>
                <a:latin typeface="Courier New"/>
                <a:ea typeface="Courier New"/>
                <a:cs typeface="Courier New"/>
                <a:sym typeface="Courier New"/>
              </a:rPr>
              <a:t>df[condition]</a:t>
            </a:r>
            <a:endParaRPr sz="15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00">
              <a:solidFill>
                <a:schemeClr val="dk1"/>
              </a:solidFill>
              <a:latin typeface="Courier New"/>
              <a:ea typeface="Courier New"/>
              <a:cs typeface="Courier New"/>
              <a:sym typeface="Courier New"/>
            </a:endParaRPr>
          </a:p>
        </p:txBody>
      </p:sp>
      <p:sp>
        <p:nvSpPr>
          <p:cNvPr id="210" name="Google Shape;210;p22"/>
          <p:cNvSpPr/>
          <p:nvPr/>
        </p:nvSpPr>
        <p:spPr>
          <a:xfrm>
            <a:off x="985275" y="16448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Identifying Missing Values</a:t>
            </a:r>
            <a:endParaRPr b="1" sz="1800">
              <a:solidFill>
                <a:schemeClr val="lt1"/>
              </a:solidFill>
              <a:latin typeface="Calibri"/>
              <a:ea typeface="Calibri"/>
              <a:cs typeface="Calibri"/>
              <a:sym typeface="Calibri"/>
            </a:endParaRPr>
          </a:p>
        </p:txBody>
      </p:sp>
      <p:sp>
        <p:nvSpPr>
          <p:cNvPr id="211" name="Google Shape;211;p22"/>
          <p:cNvSpPr/>
          <p:nvPr/>
        </p:nvSpPr>
        <p:spPr>
          <a:xfrm>
            <a:off x="566175" y="12991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4</a:t>
            </a:r>
            <a:endParaRPr b="1" sz="2000">
              <a:solidFill>
                <a:schemeClr val="lt1"/>
              </a:solidFill>
              <a:latin typeface="Calibri"/>
              <a:ea typeface="Calibri"/>
              <a:cs typeface="Calibri"/>
              <a:sym typeface="Calibri"/>
            </a:endParaRPr>
          </a:p>
        </p:txBody>
      </p:sp>
      <p:sp>
        <p:nvSpPr>
          <p:cNvPr id="212" name="Google Shape;212;p22"/>
          <p:cNvSpPr txBox="1"/>
          <p:nvPr/>
        </p:nvSpPr>
        <p:spPr>
          <a:xfrm>
            <a:off x="985275" y="2434375"/>
            <a:ext cx="5753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Assessed the dataset for any missing values across all columns.​</a:t>
            </a:r>
            <a:endParaRPr sz="1500"/>
          </a:p>
        </p:txBody>
      </p:sp>
      <p:sp>
        <p:nvSpPr>
          <p:cNvPr id="213" name="Google Shape;213;p22"/>
          <p:cNvSpPr txBox="1"/>
          <p:nvPr/>
        </p:nvSpPr>
        <p:spPr>
          <a:xfrm>
            <a:off x="409725" y="95600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214" name="Google Shape;214;p22"/>
          <p:cNvSpPr/>
          <p:nvPr/>
        </p:nvSpPr>
        <p:spPr>
          <a:xfrm>
            <a:off x="996825" y="3198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215" name="Google Shape;215;p22"/>
          <p:cNvSpPr/>
          <p:nvPr/>
        </p:nvSpPr>
        <p:spPr>
          <a:xfrm>
            <a:off x="577125" y="2791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4</a:t>
            </a:r>
            <a:r>
              <a:rPr b="1" lang="en-US" sz="2000">
                <a:solidFill>
                  <a:schemeClr val="lt1"/>
                </a:solidFill>
                <a:latin typeface="Calibri"/>
                <a:ea typeface="Calibri"/>
                <a:cs typeface="Calibri"/>
                <a:sym typeface="Calibri"/>
              </a:rPr>
              <a:t>a</a:t>
            </a:r>
            <a:endParaRPr b="1" sz="2000">
              <a:solidFill>
                <a:schemeClr val="lt1"/>
              </a:solidFill>
              <a:latin typeface="Calibri"/>
              <a:ea typeface="Calibri"/>
              <a:cs typeface="Calibri"/>
              <a:sym typeface="Calibri"/>
            </a:endParaRPr>
          </a:p>
        </p:txBody>
      </p:sp>
      <p:sp>
        <p:nvSpPr>
          <p:cNvPr id="216" name="Google Shape;216;p22"/>
          <p:cNvSpPr/>
          <p:nvPr/>
        </p:nvSpPr>
        <p:spPr>
          <a:xfrm>
            <a:off x="985275" y="66557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Findings</a:t>
            </a:r>
            <a:endParaRPr b="1" sz="1800">
              <a:solidFill>
                <a:schemeClr val="lt1"/>
              </a:solidFill>
              <a:latin typeface="Calibri"/>
              <a:ea typeface="Calibri"/>
              <a:cs typeface="Calibri"/>
              <a:sym typeface="Calibri"/>
            </a:endParaRPr>
          </a:p>
        </p:txBody>
      </p:sp>
      <p:sp>
        <p:nvSpPr>
          <p:cNvPr id="217" name="Google Shape;217;p22"/>
          <p:cNvSpPr/>
          <p:nvPr/>
        </p:nvSpPr>
        <p:spPr>
          <a:xfrm>
            <a:off x="566175" y="63100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4</a:t>
            </a:r>
            <a:r>
              <a:rPr b="1" lang="en-US" sz="2000">
                <a:solidFill>
                  <a:schemeClr val="lt1"/>
                </a:solidFill>
                <a:latin typeface="Calibri"/>
                <a:ea typeface="Calibri"/>
                <a:cs typeface="Calibri"/>
                <a:sym typeface="Calibri"/>
              </a:rPr>
              <a:t>b</a:t>
            </a:r>
            <a:endParaRPr b="1" sz="2000">
              <a:solidFill>
                <a:schemeClr val="lt1"/>
              </a:solidFill>
              <a:latin typeface="Calibri"/>
              <a:ea typeface="Calibri"/>
              <a:cs typeface="Calibri"/>
              <a:sym typeface="Calibri"/>
            </a:endParaRPr>
          </a:p>
        </p:txBody>
      </p:sp>
      <p:sp>
        <p:nvSpPr>
          <p:cNvPr id="218" name="Google Shape;218;p22"/>
          <p:cNvSpPr txBox="1"/>
          <p:nvPr/>
        </p:nvSpPr>
        <p:spPr>
          <a:xfrm>
            <a:off x="985275" y="7521500"/>
            <a:ext cx="5753100" cy="2008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500"/>
              </a:spcBef>
              <a:spcAft>
                <a:spcPts val="500"/>
              </a:spcAft>
              <a:buNone/>
            </a:pPr>
            <a:r>
              <a:rPr lang="en-US" sz="1500">
                <a:solidFill>
                  <a:srgbClr val="1F1F1F"/>
                </a:solidFill>
                <a:highlight>
                  <a:srgbClr val="FFFFFF"/>
                </a:highlight>
                <a:latin typeface="Roboto"/>
                <a:ea typeface="Roboto"/>
                <a:cs typeface="Roboto"/>
                <a:sym typeface="Roboto"/>
              </a:rPr>
              <a:t>In the dataset, whenever </a:t>
            </a:r>
            <a:r>
              <a:rPr lang="en-US" sz="1500">
                <a:solidFill>
                  <a:srgbClr val="1F1F1F"/>
                </a:solidFill>
                <a:latin typeface="Roboto Mono"/>
                <a:ea typeface="Roboto Mono"/>
                <a:cs typeface="Roboto Mono"/>
                <a:sym typeface="Roboto Mono"/>
              </a:rPr>
              <a:t>avg_sales_L36M</a:t>
            </a:r>
            <a:r>
              <a:rPr lang="en-US" sz="1500">
                <a:solidFill>
                  <a:srgbClr val="1F1F1F"/>
                </a:solidFill>
                <a:highlight>
                  <a:srgbClr val="FFFFFF"/>
                </a:highlight>
                <a:latin typeface="Roboto"/>
                <a:ea typeface="Roboto"/>
                <a:cs typeface="Roboto"/>
                <a:sym typeface="Roboto"/>
              </a:rPr>
              <a:t> is </a:t>
            </a:r>
            <a:r>
              <a:rPr lang="en-US" sz="1500">
                <a:solidFill>
                  <a:srgbClr val="1F1F1F"/>
                </a:solidFill>
                <a:latin typeface="Roboto Mono"/>
                <a:ea typeface="Roboto Mono"/>
                <a:cs typeface="Roboto Mono"/>
                <a:sym typeface="Roboto Mono"/>
              </a:rPr>
              <a:t>NaN</a:t>
            </a:r>
            <a:r>
              <a:rPr lang="en-US" sz="1500">
                <a:solidFill>
                  <a:srgbClr val="1F1F1F"/>
                </a:solidFill>
                <a:highlight>
                  <a:srgbClr val="FFFFFF"/>
                </a:highlight>
                <a:latin typeface="Roboto"/>
                <a:ea typeface="Roboto"/>
                <a:cs typeface="Roboto"/>
                <a:sym typeface="Roboto"/>
              </a:rPr>
              <a:t>, the corresponding </a:t>
            </a:r>
            <a:r>
              <a:rPr lang="en-US" sz="1500">
                <a:solidFill>
                  <a:srgbClr val="1F1F1F"/>
                </a:solidFill>
                <a:latin typeface="Roboto Mono"/>
                <a:ea typeface="Roboto Mono"/>
                <a:cs typeface="Roboto Mono"/>
                <a:sym typeface="Roboto Mono"/>
              </a:rPr>
              <a:t>cnt_sales_L36M </a:t>
            </a:r>
            <a:r>
              <a:rPr lang="en-US" sz="1500">
                <a:solidFill>
                  <a:srgbClr val="1F1F1F"/>
                </a:solidFill>
                <a:highlight>
                  <a:srgbClr val="FFFFFF"/>
                </a:highlight>
                <a:latin typeface="Roboto"/>
                <a:ea typeface="Roboto"/>
                <a:cs typeface="Roboto"/>
                <a:sym typeface="Roboto"/>
              </a:rPr>
              <a:t>is 0. This indicates that those accounts had no product purchases in the last 36 months, resulting in an undefined average sales value (</a:t>
            </a:r>
            <a:r>
              <a:rPr lang="en-US" sz="1500">
                <a:solidFill>
                  <a:srgbClr val="1F1F1F"/>
                </a:solidFill>
                <a:latin typeface="Roboto Mono"/>
                <a:ea typeface="Roboto Mono"/>
                <a:cs typeface="Roboto Mono"/>
                <a:sym typeface="Roboto Mono"/>
              </a:rPr>
              <a:t>NaN</a:t>
            </a:r>
            <a:r>
              <a:rPr lang="en-US" sz="1500">
                <a:solidFill>
                  <a:srgbClr val="1F1F1F"/>
                </a:solidFill>
                <a:highlight>
                  <a:srgbClr val="FFFFFF"/>
                </a:highlight>
                <a:latin typeface="Roboto"/>
                <a:ea typeface="Roboto"/>
                <a:cs typeface="Roboto"/>
                <a:sym typeface="Roboto"/>
              </a:rPr>
              <a:t>). Replacing these </a:t>
            </a:r>
            <a:r>
              <a:rPr lang="en-US" sz="1500">
                <a:solidFill>
                  <a:srgbClr val="1F1F1F"/>
                </a:solidFill>
                <a:latin typeface="Roboto Mono"/>
                <a:ea typeface="Roboto Mono"/>
                <a:cs typeface="Roboto Mono"/>
                <a:sym typeface="Roboto Mono"/>
              </a:rPr>
              <a:t>NaN</a:t>
            </a:r>
            <a:r>
              <a:rPr lang="en-US" sz="1500">
                <a:solidFill>
                  <a:srgbClr val="1F1F1F"/>
                </a:solidFill>
                <a:highlight>
                  <a:srgbClr val="FFFFFF"/>
                </a:highlight>
                <a:latin typeface="Roboto"/>
                <a:ea typeface="Roboto"/>
                <a:cs typeface="Roboto"/>
                <a:sym typeface="Roboto"/>
              </a:rPr>
              <a:t> values in </a:t>
            </a:r>
            <a:r>
              <a:rPr lang="en-US" sz="1500">
                <a:solidFill>
                  <a:srgbClr val="1F1F1F"/>
                </a:solidFill>
                <a:latin typeface="Roboto Mono"/>
                <a:ea typeface="Roboto Mono"/>
                <a:cs typeface="Roboto Mono"/>
                <a:sym typeface="Roboto Mono"/>
              </a:rPr>
              <a:t>avg_sales_L36M</a:t>
            </a:r>
            <a:r>
              <a:rPr lang="en-US" sz="1500">
                <a:solidFill>
                  <a:srgbClr val="1F1F1F"/>
                </a:solidFill>
                <a:highlight>
                  <a:srgbClr val="FFFFFF"/>
                </a:highlight>
                <a:latin typeface="Roboto"/>
                <a:ea typeface="Roboto"/>
                <a:cs typeface="Roboto"/>
                <a:sym typeface="Roboto"/>
              </a:rPr>
              <a:t> with 0 will provide a numerical value and simplify calculations. Replacing NaN with 0 gives the average sales which is 0 for customer with no purchase.</a:t>
            </a:r>
            <a:endParaRPr b="1" sz="1500">
              <a:solidFill>
                <a:srgbClr val="1F1F1F"/>
              </a:solidFill>
            </a:endParaRPr>
          </a:p>
        </p:txBody>
      </p:sp>
      <p:pic>
        <p:nvPicPr>
          <p:cNvPr id="219" name="Google Shape;219;p22"/>
          <p:cNvPicPr preferRelativeResize="0"/>
          <p:nvPr/>
        </p:nvPicPr>
        <p:blipFill>
          <a:blip r:embed="rId4">
            <a:alphaModFix/>
          </a:blip>
          <a:stretch>
            <a:fillRect/>
          </a:stretch>
        </p:blipFill>
        <p:spPr>
          <a:xfrm>
            <a:off x="9137825" y="840925"/>
            <a:ext cx="6124337" cy="4393333"/>
          </a:xfrm>
          <a:prstGeom prst="rect">
            <a:avLst/>
          </a:prstGeom>
          <a:noFill/>
          <a:ln>
            <a:noFill/>
          </a:ln>
        </p:spPr>
      </p:pic>
      <p:pic>
        <p:nvPicPr>
          <p:cNvPr id="220" name="Google Shape;220;p22"/>
          <p:cNvPicPr preferRelativeResize="0"/>
          <p:nvPr/>
        </p:nvPicPr>
        <p:blipFill>
          <a:blip r:embed="rId5">
            <a:alphaModFix/>
          </a:blip>
          <a:stretch>
            <a:fillRect/>
          </a:stretch>
        </p:blipFill>
        <p:spPr>
          <a:xfrm>
            <a:off x="9137815" y="5475948"/>
            <a:ext cx="6124337" cy="43491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23"/>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Identification(5/5)</a:t>
            </a:r>
            <a:endParaRPr sz="5000">
              <a:solidFill>
                <a:schemeClr val="dk2"/>
              </a:solidFill>
            </a:endParaRPr>
          </a:p>
        </p:txBody>
      </p:sp>
      <p:sp>
        <p:nvSpPr>
          <p:cNvPr id="226" name="Google Shape;226;p23"/>
          <p:cNvSpPr txBox="1"/>
          <p:nvPr/>
        </p:nvSpPr>
        <p:spPr>
          <a:xfrm>
            <a:off x="996825" y="4282775"/>
            <a:ext cx="5838900" cy="37251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#check the duplicate pair by using parameter "keep=False" to keep the false (non duplicates row) and show the true (duplicates row)</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df[df.duplicated(keep=</a:t>
            </a:r>
            <a:r>
              <a:rPr lang="en-US">
                <a:solidFill>
                  <a:srgbClr val="0000FF"/>
                </a:solidFill>
                <a:latin typeface="Courier New"/>
                <a:ea typeface="Courier New"/>
                <a:cs typeface="Courier New"/>
                <a:sym typeface="Courier New"/>
              </a:rPr>
              <a:t>False</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#inspect duplicates data using on columns that contain unique values</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#'account_id','birth_date'as a parameter columns to lookup to identify the duplicates row</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df[df.duplicated(keep=</a:t>
            </a:r>
            <a:r>
              <a:rPr lang="en-US">
                <a:solidFill>
                  <a:srgbClr val="0000FF"/>
                </a:solidFill>
                <a:latin typeface="Courier New"/>
                <a:ea typeface="Courier New"/>
                <a:cs typeface="Courier New"/>
                <a:sym typeface="Courier New"/>
              </a:rPr>
              <a:t>False</a:t>
            </a:r>
            <a:r>
              <a:rPr lang="en-US">
                <a:solidFill>
                  <a:schemeClr val="dk1"/>
                </a:solidFill>
                <a:latin typeface="Courier New"/>
                <a:ea typeface="Courier New"/>
                <a:cs typeface="Courier New"/>
                <a:sym typeface="Courier New"/>
              </a:rPr>
              <a:t>, subset=[</a:t>
            </a:r>
            <a:r>
              <a:rPr lang="en-US">
                <a:solidFill>
                  <a:srgbClr val="A31515"/>
                </a:solidFill>
                <a:latin typeface="Courier New"/>
                <a:ea typeface="Courier New"/>
                <a:cs typeface="Courier New"/>
                <a:sym typeface="Courier New"/>
              </a:rPr>
              <a:t>'account_id'</a:t>
            </a:r>
            <a:r>
              <a:rPr lang="en-US">
                <a:solidFill>
                  <a:schemeClr val="dk1"/>
                </a:solidFill>
                <a:latin typeface="Courier New"/>
                <a:ea typeface="Courier New"/>
                <a:cs typeface="Courier New"/>
                <a:sym typeface="Courier New"/>
              </a:rPr>
              <a:t>,</a:t>
            </a:r>
            <a:r>
              <a:rPr lang="en-US">
                <a:solidFill>
                  <a:srgbClr val="A31515"/>
                </a:solidFill>
                <a:latin typeface="Courier New"/>
                <a:ea typeface="Courier New"/>
                <a:cs typeface="Courier New"/>
                <a:sym typeface="Courier New"/>
              </a:rPr>
              <a:t>'birth_date'</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227" name="Google Shape;227;p23"/>
          <p:cNvSpPr/>
          <p:nvPr/>
        </p:nvSpPr>
        <p:spPr>
          <a:xfrm>
            <a:off x="985275" y="16448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Identifying </a:t>
            </a:r>
            <a:r>
              <a:rPr b="1" lang="en-US" sz="1800">
                <a:solidFill>
                  <a:schemeClr val="lt1"/>
                </a:solidFill>
                <a:latin typeface="Calibri"/>
                <a:ea typeface="Calibri"/>
                <a:cs typeface="Calibri"/>
                <a:sym typeface="Calibri"/>
              </a:rPr>
              <a:t>Duplicates</a:t>
            </a:r>
            <a:endParaRPr b="1" sz="1800">
              <a:solidFill>
                <a:schemeClr val="lt1"/>
              </a:solidFill>
              <a:latin typeface="Calibri"/>
              <a:ea typeface="Calibri"/>
              <a:cs typeface="Calibri"/>
              <a:sym typeface="Calibri"/>
            </a:endParaRPr>
          </a:p>
        </p:txBody>
      </p:sp>
      <p:sp>
        <p:nvSpPr>
          <p:cNvPr id="228" name="Google Shape;228;p23"/>
          <p:cNvSpPr/>
          <p:nvPr/>
        </p:nvSpPr>
        <p:spPr>
          <a:xfrm>
            <a:off x="566175" y="12991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4</a:t>
            </a:r>
            <a:endParaRPr b="1" sz="2000">
              <a:solidFill>
                <a:schemeClr val="lt1"/>
              </a:solidFill>
              <a:latin typeface="Calibri"/>
              <a:ea typeface="Calibri"/>
              <a:cs typeface="Calibri"/>
              <a:sym typeface="Calibri"/>
            </a:endParaRPr>
          </a:p>
        </p:txBody>
      </p:sp>
      <p:sp>
        <p:nvSpPr>
          <p:cNvPr id="229" name="Google Shape;229;p23"/>
          <p:cNvSpPr txBox="1"/>
          <p:nvPr/>
        </p:nvSpPr>
        <p:spPr>
          <a:xfrm>
            <a:off x="985275" y="2510575"/>
            <a:ext cx="5753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Checked for </a:t>
            </a:r>
            <a:r>
              <a:rPr lang="en-US" sz="1500"/>
              <a:t>duplicate records that could skew analysis results.​</a:t>
            </a:r>
            <a:endParaRPr sz="1500"/>
          </a:p>
        </p:txBody>
      </p:sp>
      <p:sp>
        <p:nvSpPr>
          <p:cNvPr id="230" name="Google Shape;230;p23"/>
          <p:cNvSpPr txBox="1"/>
          <p:nvPr/>
        </p:nvSpPr>
        <p:spPr>
          <a:xfrm>
            <a:off x="409725" y="96362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231" name="Google Shape;231;p23"/>
          <p:cNvSpPr/>
          <p:nvPr/>
        </p:nvSpPr>
        <p:spPr>
          <a:xfrm>
            <a:off x="996825" y="33505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232" name="Google Shape;232;p23"/>
          <p:cNvSpPr/>
          <p:nvPr/>
        </p:nvSpPr>
        <p:spPr>
          <a:xfrm>
            <a:off x="577125" y="29435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4a</a:t>
            </a:r>
            <a:endParaRPr b="1" sz="2000">
              <a:solidFill>
                <a:schemeClr val="lt1"/>
              </a:solidFill>
              <a:latin typeface="Calibri"/>
              <a:ea typeface="Calibri"/>
              <a:cs typeface="Calibri"/>
              <a:sym typeface="Calibri"/>
            </a:endParaRPr>
          </a:p>
        </p:txBody>
      </p:sp>
      <p:sp>
        <p:nvSpPr>
          <p:cNvPr id="233" name="Google Shape;233;p23"/>
          <p:cNvSpPr/>
          <p:nvPr/>
        </p:nvSpPr>
        <p:spPr>
          <a:xfrm>
            <a:off x="985275" y="77987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Findings</a:t>
            </a:r>
            <a:endParaRPr b="1" sz="1800">
              <a:solidFill>
                <a:schemeClr val="lt1"/>
              </a:solidFill>
              <a:latin typeface="Calibri"/>
              <a:ea typeface="Calibri"/>
              <a:cs typeface="Calibri"/>
              <a:sym typeface="Calibri"/>
            </a:endParaRPr>
          </a:p>
        </p:txBody>
      </p:sp>
      <p:sp>
        <p:nvSpPr>
          <p:cNvPr id="234" name="Google Shape;234;p23"/>
          <p:cNvSpPr/>
          <p:nvPr/>
        </p:nvSpPr>
        <p:spPr>
          <a:xfrm>
            <a:off x="566175" y="74530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4b</a:t>
            </a:r>
            <a:endParaRPr b="1" sz="2000">
              <a:solidFill>
                <a:schemeClr val="lt1"/>
              </a:solidFill>
              <a:latin typeface="Calibri"/>
              <a:ea typeface="Calibri"/>
              <a:cs typeface="Calibri"/>
              <a:sym typeface="Calibri"/>
            </a:endParaRPr>
          </a:p>
        </p:txBody>
      </p:sp>
      <p:sp>
        <p:nvSpPr>
          <p:cNvPr id="235" name="Google Shape;235;p23"/>
          <p:cNvSpPr txBox="1"/>
          <p:nvPr/>
        </p:nvSpPr>
        <p:spPr>
          <a:xfrm>
            <a:off x="985275" y="8664500"/>
            <a:ext cx="5753100" cy="94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sz="1500">
                <a:solidFill>
                  <a:srgbClr val="1F1F1F"/>
                </a:solidFill>
                <a:highlight>
                  <a:srgbClr val="FFFFFF"/>
                </a:highlight>
              </a:rPr>
              <a:t>144 duplicate rows were detected. These should be removed to ensure each customer (</a:t>
            </a:r>
            <a:r>
              <a:rPr lang="en-US" sz="1500">
                <a:solidFill>
                  <a:srgbClr val="1F1F1F"/>
                </a:solidFill>
              </a:rPr>
              <a:t>account_id</a:t>
            </a:r>
            <a:r>
              <a:rPr lang="en-US" sz="1500">
                <a:solidFill>
                  <a:srgbClr val="1F1F1F"/>
                </a:solidFill>
                <a:highlight>
                  <a:srgbClr val="FFFFFF"/>
                </a:highlight>
              </a:rPr>
              <a:t>) appears only once, as the data summarizes individual sales performance over 36 months.</a:t>
            </a:r>
            <a:endParaRPr b="1" sz="1500">
              <a:solidFill>
                <a:srgbClr val="1F1F1F"/>
              </a:solidFill>
            </a:endParaRPr>
          </a:p>
        </p:txBody>
      </p:sp>
      <p:pic>
        <p:nvPicPr>
          <p:cNvPr id="236" name="Google Shape;236;p23"/>
          <p:cNvPicPr preferRelativeResize="0"/>
          <p:nvPr/>
        </p:nvPicPr>
        <p:blipFill>
          <a:blip r:embed="rId4">
            <a:alphaModFix/>
          </a:blip>
          <a:stretch>
            <a:fillRect/>
          </a:stretch>
        </p:blipFill>
        <p:spPr>
          <a:xfrm>
            <a:off x="8190200" y="2133512"/>
            <a:ext cx="8833524" cy="6019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4"/>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Identification </a:t>
            </a:r>
            <a:r>
              <a:rPr b="1" lang="en-US" sz="5000">
                <a:solidFill>
                  <a:schemeClr val="accent6"/>
                </a:solidFill>
                <a:latin typeface="Poppins"/>
                <a:ea typeface="Poppins"/>
                <a:cs typeface="Poppins"/>
                <a:sym typeface="Poppins"/>
              </a:rPr>
              <a:t>Findings</a:t>
            </a:r>
            <a:endParaRPr sz="5000">
              <a:solidFill>
                <a:schemeClr val="accent6"/>
              </a:solidFill>
            </a:endParaRPr>
          </a:p>
        </p:txBody>
      </p:sp>
      <p:sp>
        <p:nvSpPr>
          <p:cNvPr id="242" name="Google Shape;242;p24"/>
          <p:cNvSpPr txBox="1"/>
          <p:nvPr/>
        </p:nvSpPr>
        <p:spPr>
          <a:xfrm>
            <a:off x="409725" y="96362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graphicFrame>
        <p:nvGraphicFramePr>
          <p:cNvPr id="243" name="Google Shape;243;p24"/>
          <p:cNvGraphicFramePr/>
          <p:nvPr/>
        </p:nvGraphicFramePr>
        <p:xfrm>
          <a:off x="566175" y="1823025"/>
          <a:ext cx="3000000" cy="3000000"/>
        </p:xfrm>
        <a:graphic>
          <a:graphicData uri="http://schemas.openxmlformats.org/drawingml/2006/table">
            <a:tbl>
              <a:tblPr>
                <a:noFill/>
                <a:tableStyleId>{7B2B8D2C-B69D-4965-824E-E0630DCFBD98}</a:tableStyleId>
              </a:tblPr>
              <a:tblGrid>
                <a:gridCol w="2220875"/>
                <a:gridCol w="4606950"/>
                <a:gridCol w="4478500"/>
              </a:tblGrid>
              <a:tr h="369925">
                <a:tc gridSpan="2">
                  <a:txBody>
                    <a:bodyPr/>
                    <a:lstStyle/>
                    <a:p>
                      <a:pPr indent="0" lvl="0" marL="0" rtl="0" algn="ctr">
                        <a:lnSpc>
                          <a:spcPct val="115000"/>
                        </a:lnSpc>
                        <a:spcBef>
                          <a:spcPts val="0"/>
                        </a:spcBef>
                        <a:spcAft>
                          <a:spcPts val="0"/>
                        </a:spcAft>
                        <a:buNone/>
                      </a:pPr>
                      <a:r>
                        <a:rPr b="1" lang="en-US" sz="1500">
                          <a:solidFill>
                            <a:schemeClr val="lt1"/>
                          </a:solidFill>
                        </a:rPr>
                        <a:t>Findings</a:t>
                      </a:r>
                      <a:endParaRPr b="1" sz="1500">
                        <a:solidFill>
                          <a:schemeClr val="lt1"/>
                        </a:solidFill>
                      </a:endParaRPr>
                    </a:p>
                  </a:txBody>
                  <a:tcPr marT="19050" marB="19050" marR="28575" marL="28575" anchor="b">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D2F2D">
                        <a:alpha val="62660"/>
                      </a:srgbClr>
                    </a:solidFill>
                  </a:tcPr>
                </a:tc>
                <a:tc hMerge="1"/>
                <a:tc>
                  <a:txBody>
                    <a:bodyPr/>
                    <a:lstStyle/>
                    <a:p>
                      <a:pPr indent="0" lvl="0" marL="0" rtl="0" algn="ctr">
                        <a:lnSpc>
                          <a:spcPct val="115000"/>
                        </a:lnSpc>
                        <a:spcBef>
                          <a:spcPts val="0"/>
                        </a:spcBef>
                        <a:spcAft>
                          <a:spcPts val="0"/>
                        </a:spcAft>
                        <a:buNone/>
                      </a:pPr>
                      <a:r>
                        <a:rPr b="1" lang="en-US" sz="1500">
                          <a:solidFill>
                            <a:schemeClr val="lt1"/>
                          </a:solidFill>
                        </a:rPr>
                        <a:t>Action Plan</a:t>
                      </a:r>
                      <a:endParaRPr b="1" sz="1500">
                        <a:solidFill>
                          <a:schemeClr val="lt1"/>
                        </a:solidFill>
                      </a:endParaRPr>
                    </a:p>
                  </a:txBody>
                  <a:tcPr marT="19050" marB="19050" marR="28575" marL="28575" anchor="b">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D2F2D">
                        <a:alpha val="62660"/>
                      </a:srgbClr>
                    </a:solidFill>
                  </a:tcPr>
                </a:tc>
              </a:tr>
              <a:tr h="764250">
                <a:tc>
                  <a:txBody>
                    <a:bodyPr/>
                    <a:lstStyle/>
                    <a:p>
                      <a:pPr indent="0" lvl="0" marL="0" rtl="0" algn="l">
                        <a:lnSpc>
                          <a:spcPct val="115000"/>
                        </a:lnSpc>
                        <a:spcBef>
                          <a:spcPts val="0"/>
                        </a:spcBef>
                        <a:spcAft>
                          <a:spcPts val="0"/>
                        </a:spcAft>
                        <a:buNone/>
                      </a:pPr>
                      <a:r>
                        <a:rPr lang="en-US" sz="1500"/>
                        <a:t>Initial Inspection</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The dataset needs to be visually examined before further analysis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Conduct an initial exploration to understand the dataset structure, value distributions, and general patterns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764250">
                <a:tc rowSpan="3">
                  <a:txBody>
                    <a:bodyPr/>
                    <a:lstStyle/>
                    <a:p>
                      <a:pPr indent="0" lvl="0" marL="0" rtl="0" algn="l">
                        <a:lnSpc>
                          <a:spcPct val="115000"/>
                        </a:lnSpc>
                        <a:spcBef>
                          <a:spcPts val="0"/>
                        </a:spcBef>
                        <a:spcAft>
                          <a:spcPts val="0"/>
                        </a:spcAft>
                        <a:buNone/>
                      </a:pPr>
                      <a:r>
                        <a:rPr lang="en-US" sz="1500"/>
                        <a:t>Data Type Issues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account_id is stored as int, but it should be str since it is a unique ID and not meant for numerical calculations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Convert account_id to str to prevent it from being misused in numerical operations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764250">
                <a:tc vMerge="1"/>
                <a:tc>
                  <a:txBody>
                    <a:bodyPr/>
                    <a:lstStyle/>
                    <a:p>
                      <a:pPr indent="0" lvl="0" marL="0" rtl="0" algn="l">
                        <a:lnSpc>
                          <a:spcPct val="115000"/>
                        </a:lnSpc>
                        <a:spcBef>
                          <a:spcPts val="0"/>
                        </a:spcBef>
                        <a:spcAft>
                          <a:spcPts val="0"/>
                        </a:spcAft>
                        <a:buNone/>
                      </a:pPr>
                      <a:r>
                        <a:rPr lang="en-US" sz="1500"/>
                        <a:t>MOB is stored as float, but it should be int since it represents the number of months a customer has held an account</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Convert MOB to int to better align with its contextual meaning</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764250">
                <a:tc vMerge="1"/>
                <a:tc>
                  <a:txBody>
                    <a:bodyPr/>
                    <a:lstStyle/>
                    <a:p>
                      <a:pPr indent="0" lvl="0" marL="0" rtl="0" algn="l">
                        <a:lnSpc>
                          <a:spcPct val="115000"/>
                        </a:lnSpc>
                        <a:spcBef>
                          <a:spcPts val="0"/>
                        </a:spcBef>
                        <a:spcAft>
                          <a:spcPts val="0"/>
                        </a:spcAft>
                        <a:buNone/>
                      </a:pPr>
                      <a:r>
                        <a:rPr lang="en-US" sz="1500"/>
                        <a:t>birth_date is stored as object, but it should be datetime since it represents a birth date</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Convert birth_date to datetime format to allow for accurate age calculations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693625">
                <a:tc rowSpan="2">
                  <a:txBody>
                    <a:bodyPr/>
                    <a:lstStyle/>
                    <a:p>
                      <a:pPr indent="0" lvl="0" marL="0" rtl="0" algn="l">
                        <a:lnSpc>
                          <a:spcPct val="115000"/>
                        </a:lnSpc>
                        <a:spcBef>
                          <a:spcPts val="0"/>
                        </a:spcBef>
                        <a:spcAft>
                          <a:spcPts val="0"/>
                        </a:spcAft>
                        <a:buNone/>
                      </a:pPr>
                      <a:r>
                        <a:rPr lang="en-US" sz="1500"/>
                        <a:t>Typos &amp; Anomalies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account_activity_level contains an invalid category (XYZ)</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Remove records with the XYZ category as it is not a valid classification</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693625">
                <a:tc vMerge="1"/>
                <a:tc>
                  <a:txBody>
                    <a:bodyPr/>
                    <a:lstStyle/>
                    <a:p>
                      <a:pPr indent="0" lvl="0" marL="0" rtl="0" algn="l">
                        <a:lnSpc>
                          <a:spcPct val="115000"/>
                        </a:lnSpc>
                        <a:spcBef>
                          <a:spcPts val="0"/>
                        </a:spcBef>
                        <a:spcAft>
                          <a:spcPts val="0"/>
                        </a:spcAft>
                        <a:buNone/>
                      </a:pPr>
                      <a:r>
                        <a:rPr lang="en-US" sz="1500"/>
                        <a:t>customer_value_level contains an invalid category (F)</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Remove records with the F category as it is not a valid classification</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693625">
                <a:tc>
                  <a:txBody>
                    <a:bodyPr/>
                    <a:lstStyle/>
                    <a:p>
                      <a:pPr indent="0" lvl="0" marL="0" rtl="0" algn="l">
                        <a:lnSpc>
                          <a:spcPct val="115000"/>
                        </a:lnSpc>
                        <a:spcBef>
                          <a:spcPts val="0"/>
                        </a:spcBef>
                        <a:spcAft>
                          <a:spcPts val="0"/>
                        </a:spcAft>
                        <a:buNone/>
                      </a:pPr>
                      <a:r>
                        <a:rPr lang="en-US" sz="1500"/>
                        <a:t>Missing Values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avg_sales_L36M had missing values (NaN)</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solidFill>
                            <a:schemeClr val="dk1"/>
                          </a:solidFill>
                        </a:rPr>
                        <a:t>Replacing NaN with 0 ensures numerical consistency and future calculations.</a:t>
                      </a:r>
                      <a:endParaRPr sz="1500">
                        <a:solidFill>
                          <a:schemeClr val="dk1"/>
                        </a:solidFill>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764250">
                <a:tc>
                  <a:txBody>
                    <a:bodyPr/>
                    <a:lstStyle/>
                    <a:p>
                      <a:pPr indent="0" lvl="0" marL="0" rtl="0" algn="l">
                        <a:lnSpc>
                          <a:spcPct val="115000"/>
                        </a:lnSpc>
                        <a:spcBef>
                          <a:spcPts val="0"/>
                        </a:spcBef>
                        <a:spcAft>
                          <a:spcPts val="0"/>
                        </a:spcAft>
                        <a:buNone/>
                      </a:pPr>
                      <a:r>
                        <a:rPr lang="en-US" sz="1500"/>
                        <a:t>Duplicate Data</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Found 144 duplicate rows (72 identical pairs)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sz="1500"/>
                        <a:t>Remove duplicates (keeping one from each duplicate pair) to ensure dataset uniqueness</a:t>
                      </a:r>
                      <a:endParaRPr sz="1500"/>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bl>
          </a:graphicData>
        </a:graphic>
      </p:graphicFrame>
      <p:pic>
        <p:nvPicPr>
          <p:cNvPr id="244" name="Google Shape;244;p24"/>
          <p:cNvPicPr preferRelativeResize="0"/>
          <p:nvPr/>
        </p:nvPicPr>
        <p:blipFill rotWithShape="1">
          <a:blip r:embed="rId4">
            <a:alphaModFix amt="85000"/>
          </a:blip>
          <a:srcRect b="0" l="15376" r="-2250" t="0"/>
          <a:stretch/>
        </p:blipFill>
        <p:spPr>
          <a:xfrm>
            <a:off x="12493700" y="0"/>
            <a:ext cx="5957801" cy="102869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25"/>
          <p:cNvPicPr preferRelativeResize="0"/>
          <p:nvPr/>
        </p:nvPicPr>
        <p:blipFill>
          <a:blip r:embed="rId3">
            <a:alphaModFix amt="86000"/>
          </a:blip>
          <a:stretch>
            <a:fillRect/>
          </a:stretch>
        </p:blipFill>
        <p:spPr>
          <a:xfrm>
            <a:off x="0" y="-1312"/>
            <a:ext cx="18288000" cy="10289624"/>
          </a:xfrm>
          <a:prstGeom prst="rect">
            <a:avLst/>
          </a:prstGeom>
          <a:noFill/>
          <a:ln>
            <a:noFill/>
          </a:ln>
        </p:spPr>
      </p:pic>
      <p:sp>
        <p:nvSpPr>
          <p:cNvPr id="250" name="Google Shape;250;p25"/>
          <p:cNvSpPr txBox="1"/>
          <p:nvPr/>
        </p:nvSpPr>
        <p:spPr>
          <a:xfrm>
            <a:off x="8641550" y="4606050"/>
            <a:ext cx="9336600" cy="10749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7200">
                <a:solidFill>
                  <a:schemeClr val="lt1"/>
                </a:solidFill>
                <a:latin typeface="Poppins"/>
                <a:ea typeface="Poppins"/>
                <a:cs typeface="Poppins"/>
                <a:sym typeface="Poppins"/>
              </a:rPr>
              <a:t>Data Cleaning</a:t>
            </a:r>
            <a:endParaRPr sz="7200">
              <a:solidFill>
                <a:schemeClr val="lt1"/>
              </a:solidFill>
              <a:latin typeface="Calibri"/>
              <a:ea typeface="Calibri"/>
              <a:cs typeface="Calibri"/>
              <a:sym typeface="Calibri"/>
            </a:endParaRPr>
          </a:p>
        </p:txBody>
      </p:sp>
      <p:grpSp>
        <p:nvGrpSpPr>
          <p:cNvPr id="251" name="Google Shape;251;p25"/>
          <p:cNvGrpSpPr/>
          <p:nvPr/>
        </p:nvGrpSpPr>
        <p:grpSpPr>
          <a:xfrm>
            <a:off x="-2083212" y="14993406"/>
            <a:ext cx="22454487" cy="11856580"/>
            <a:chOff x="0" y="-38100"/>
            <a:chExt cx="5913900" cy="3122700"/>
          </a:xfrm>
        </p:grpSpPr>
        <p:sp>
          <p:nvSpPr>
            <p:cNvPr id="252" name="Google Shape;252;p25"/>
            <p:cNvSpPr/>
            <p:nvPr/>
          </p:nvSpPr>
          <p:spPr>
            <a:xfrm>
              <a:off x="0" y="0"/>
              <a:ext cx="5913785" cy="3084567"/>
            </a:xfrm>
            <a:custGeom>
              <a:rect b="b" l="l" r="r" t="t"/>
              <a:pathLst>
                <a:path extrusionOk="0" h="3084567" w="5913785">
                  <a:moveTo>
                    <a:pt x="0" y="0"/>
                  </a:moveTo>
                  <a:lnTo>
                    <a:pt x="5913785" y="0"/>
                  </a:lnTo>
                  <a:lnTo>
                    <a:pt x="5913785" y="3084567"/>
                  </a:lnTo>
                  <a:lnTo>
                    <a:pt x="0" y="3084567"/>
                  </a:lnTo>
                  <a:close/>
                </a:path>
              </a:pathLst>
            </a:custGeom>
            <a:solidFill>
              <a:srgbClr val="AAD7D4">
                <a:alpha val="28240"/>
              </a:srgbClr>
            </a:solidFill>
            <a:ln>
              <a:noFill/>
            </a:ln>
          </p:spPr>
        </p:sp>
        <p:sp>
          <p:nvSpPr>
            <p:cNvPr id="253" name="Google Shape;253;p25"/>
            <p:cNvSpPr txBox="1"/>
            <p:nvPr/>
          </p:nvSpPr>
          <p:spPr>
            <a:xfrm>
              <a:off x="0" y="-38100"/>
              <a:ext cx="5913900" cy="3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 name="Shape 257"/>
        <p:cNvGrpSpPr/>
        <p:nvPr/>
      </p:nvGrpSpPr>
      <p:grpSpPr>
        <a:xfrm>
          <a:off x="0" y="0"/>
          <a:ext cx="0" cy="0"/>
          <a:chOff x="0" y="0"/>
          <a:chExt cx="0" cy="0"/>
        </a:xfrm>
      </p:grpSpPr>
      <p:sp>
        <p:nvSpPr>
          <p:cNvPr id="258" name="Google Shape;258;p26"/>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Cleaning (1/4)</a:t>
            </a:r>
            <a:endParaRPr sz="5000">
              <a:solidFill>
                <a:schemeClr val="dk2"/>
              </a:solidFill>
            </a:endParaRPr>
          </a:p>
        </p:txBody>
      </p:sp>
      <p:sp>
        <p:nvSpPr>
          <p:cNvPr id="259" name="Google Shape;259;p26"/>
          <p:cNvSpPr txBox="1"/>
          <p:nvPr/>
        </p:nvSpPr>
        <p:spPr>
          <a:xfrm>
            <a:off x="996825" y="5882975"/>
            <a:ext cx="5838900" cy="19701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condition = df[df[</a:t>
            </a:r>
            <a:r>
              <a:rPr lang="en-US">
                <a:solidFill>
                  <a:srgbClr val="A31515"/>
                </a:solidFill>
                <a:latin typeface="Courier New"/>
                <a:ea typeface="Courier New"/>
                <a:cs typeface="Courier New"/>
                <a:sym typeface="Courier New"/>
              </a:rPr>
              <a:t>'avg_sales_L36M'</a:t>
            </a:r>
            <a:r>
              <a:rPr lang="en-US">
                <a:solidFill>
                  <a:schemeClr val="dk1"/>
                </a:solidFill>
                <a:latin typeface="Courier New"/>
                <a:ea typeface="Courier New"/>
                <a:cs typeface="Courier New"/>
                <a:sym typeface="Courier New"/>
              </a:rPr>
              <a:t>]. isnull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condition</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fillna(value), every missing values on the avg_sales_L36M will be fill with 0 as we suggest before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a:t>
            </a:r>
            <a:r>
              <a:rPr lang="en-US">
                <a:solidFill>
                  <a:srgbClr val="A31515"/>
                </a:solidFill>
                <a:latin typeface="Courier New"/>
                <a:ea typeface="Courier New"/>
                <a:cs typeface="Courier New"/>
                <a:sym typeface="Courier New"/>
              </a:rPr>
              <a:t>'avg_sales_L36M'</a:t>
            </a:r>
            <a:r>
              <a:rPr lang="en-US">
                <a:solidFill>
                  <a:schemeClr val="dk1"/>
                </a:solidFill>
                <a:latin typeface="Courier New"/>
                <a:ea typeface="Courier New"/>
                <a:cs typeface="Courier New"/>
                <a:sym typeface="Courier New"/>
              </a:rPr>
              <a:t>] = df[</a:t>
            </a:r>
            <a:r>
              <a:rPr lang="en-US">
                <a:solidFill>
                  <a:srgbClr val="A31515"/>
                </a:solidFill>
                <a:latin typeface="Courier New"/>
                <a:ea typeface="Courier New"/>
                <a:cs typeface="Courier New"/>
                <a:sym typeface="Courier New"/>
              </a:rPr>
              <a:t>'avg_sales_L36M'</a:t>
            </a:r>
            <a:r>
              <a:rPr lang="en-US">
                <a:solidFill>
                  <a:schemeClr val="dk1"/>
                </a:solidFill>
                <a:latin typeface="Courier New"/>
                <a:ea typeface="Courier New"/>
                <a:cs typeface="Courier New"/>
                <a:sym typeface="Courier New"/>
              </a:rPr>
              <a:t>].fillna(</a:t>
            </a:r>
            <a:r>
              <a:rPr lang="en-US">
                <a:solidFill>
                  <a:srgbClr val="116644"/>
                </a:solidFill>
                <a:latin typeface="Courier New"/>
                <a:ea typeface="Courier New"/>
                <a:cs typeface="Courier New"/>
                <a:sym typeface="Courier New"/>
              </a:rPr>
              <a:t>0</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260" name="Google Shape;260;p26"/>
          <p:cNvSpPr/>
          <p:nvPr/>
        </p:nvSpPr>
        <p:spPr>
          <a:xfrm>
            <a:off x="985275" y="16448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Handling Missing Values</a:t>
            </a:r>
            <a:endParaRPr b="1" sz="1800">
              <a:solidFill>
                <a:schemeClr val="lt1"/>
              </a:solidFill>
              <a:latin typeface="Calibri"/>
              <a:ea typeface="Calibri"/>
              <a:cs typeface="Calibri"/>
              <a:sym typeface="Calibri"/>
            </a:endParaRPr>
          </a:p>
        </p:txBody>
      </p:sp>
      <p:sp>
        <p:nvSpPr>
          <p:cNvPr id="261" name="Google Shape;261;p26"/>
          <p:cNvSpPr/>
          <p:nvPr/>
        </p:nvSpPr>
        <p:spPr>
          <a:xfrm>
            <a:off x="566175" y="12991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262" name="Google Shape;262;p26"/>
          <p:cNvSpPr txBox="1"/>
          <p:nvPr/>
        </p:nvSpPr>
        <p:spPr>
          <a:xfrm>
            <a:off x="985275" y="2455375"/>
            <a:ext cx="5753100" cy="2154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a:solidFill>
                  <a:schemeClr val="dk1"/>
                </a:solidFill>
              </a:rPr>
              <a:t>when we check the data pattern, we find that where avg_sales_L36M = NaN always correspond to cnt_sales_L36M = 0 its means when a particular  account hasn't made any purchases in the L36M (cnt_sales_L36M = 0) there is no average sales amount because they haven't spent any money with us (avg_sales_L36M =NaN), we suggest to fill the missing value in avg_sales_L36M = 0 to simplify future calculations.</a:t>
            </a:r>
            <a:endParaRPr/>
          </a:p>
        </p:txBody>
      </p:sp>
      <p:sp>
        <p:nvSpPr>
          <p:cNvPr id="263" name="Google Shape;263;p26"/>
          <p:cNvSpPr txBox="1"/>
          <p:nvPr/>
        </p:nvSpPr>
        <p:spPr>
          <a:xfrm>
            <a:off x="409725" y="97886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264" name="Google Shape;264;p26"/>
          <p:cNvSpPr/>
          <p:nvPr/>
        </p:nvSpPr>
        <p:spPr>
          <a:xfrm>
            <a:off x="996825" y="49507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265" name="Google Shape;265;p26"/>
          <p:cNvSpPr/>
          <p:nvPr/>
        </p:nvSpPr>
        <p:spPr>
          <a:xfrm>
            <a:off x="577125" y="45437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266" name="Google Shape;266;p26"/>
          <p:cNvSpPr/>
          <p:nvPr/>
        </p:nvSpPr>
        <p:spPr>
          <a:xfrm>
            <a:off x="985275" y="79511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Output</a:t>
            </a:r>
            <a:endParaRPr b="1" sz="1800">
              <a:solidFill>
                <a:schemeClr val="lt1"/>
              </a:solidFill>
              <a:latin typeface="Calibri"/>
              <a:ea typeface="Calibri"/>
              <a:cs typeface="Calibri"/>
              <a:sym typeface="Calibri"/>
            </a:endParaRPr>
          </a:p>
        </p:txBody>
      </p:sp>
      <p:sp>
        <p:nvSpPr>
          <p:cNvPr id="267" name="Google Shape;267;p26"/>
          <p:cNvSpPr/>
          <p:nvPr/>
        </p:nvSpPr>
        <p:spPr>
          <a:xfrm>
            <a:off x="566175" y="76054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268" name="Google Shape;268;p26"/>
          <p:cNvSpPr txBox="1"/>
          <p:nvPr/>
        </p:nvSpPr>
        <p:spPr>
          <a:xfrm>
            <a:off x="985275" y="8816900"/>
            <a:ext cx="5753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rPr>
              <a:t>We have filled the values in the avg_sales_L36M column where it was NaN (Not a Number) with the value 0.</a:t>
            </a:r>
            <a:endParaRPr b="1">
              <a:solidFill>
                <a:srgbClr val="1F1F1F"/>
              </a:solidFill>
            </a:endParaRPr>
          </a:p>
        </p:txBody>
      </p:sp>
      <p:pic>
        <p:nvPicPr>
          <p:cNvPr id="269" name="Google Shape;269;p26"/>
          <p:cNvPicPr preferRelativeResize="0"/>
          <p:nvPr/>
        </p:nvPicPr>
        <p:blipFill>
          <a:blip r:embed="rId4">
            <a:alphaModFix/>
          </a:blip>
          <a:stretch>
            <a:fillRect/>
          </a:stretch>
        </p:blipFill>
        <p:spPr>
          <a:xfrm>
            <a:off x="8600677" y="1839324"/>
            <a:ext cx="7972823" cy="3362999"/>
          </a:xfrm>
          <a:prstGeom prst="rect">
            <a:avLst/>
          </a:prstGeom>
          <a:noFill/>
          <a:ln>
            <a:noFill/>
          </a:ln>
        </p:spPr>
      </p:pic>
      <p:sp>
        <p:nvSpPr>
          <p:cNvPr id="270" name="Google Shape;270;p26"/>
          <p:cNvSpPr txBox="1"/>
          <p:nvPr/>
        </p:nvSpPr>
        <p:spPr>
          <a:xfrm>
            <a:off x="8600675" y="1422725"/>
            <a:ext cx="6063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Before</a:t>
            </a:r>
            <a:endParaRPr b="1">
              <a:solidFill>
                <a:srgbClr val="1F1F1F"/>
              </a:solidFill>
            </a:endParaRPr>
          </a:p>
        </p:txBody>
      </p:sp>
      <p:pic>
        <p:nvPicPr>
          <p:cNvPr id="271" name="Google Shape;271;p26"/>
          <p:cNvPicPr preferRelativeResize="0"/>
          <p:nvPr/>
        </p:nvPicPr>
        <p:blipFill>
          <a:blip r:embed="rId5">
            <a:alphaModFix/>
          </a:blip>
          <a:stretch>
            <a:fillRect/>
          </a:stretch>
        </p:blipFill>
        <p:spPr>
          <a:xfrm>
            <a:off x="8600675" y="5878667"/>
            <a:ext cx="7972823" cy="3909933"/>
          </a:xfrm>
          <a:prstGeom prst="rect">
            <a:avLst/>
          </a:prstGeom>
          <a:noFill/>
          <a:ln>
            <a:noFill/>
          </a:ln>
        </p:spPr>
      </p:pic>
      <p:sp>
        <p:nvSpPr>
          <p:cNvPr id="272" name="Google Shape;272;p26"/>
          <p:cNvSpPr txBox="1"/>
          <p:nvPr/>
        </p:nvSpPr>
        <p:spPr>
          <a:xfrm>
            <a:off x="8600675" y="5516417"/>
            <a:ext cx="6063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After</a:t>
            </a:r>
            <a:endParaRPr b="1">
              <a:solidFill>
                <a:srgbClr val="1F1F1F"/>
              </a:solidFill>
            </a:endParaRPr>
          </a:p>
        </p:txBody>
      </p:sp>
      <p:sp>
        <p:nvSpPr>
          <p:cNvPr id="273" name="Google Shape;273;p26"/>
          <p:cNvSpPr/>
          <p:nvPr/>
        </p:nvSpPr>
        <p:spPr>
          <a:xfrm>
            <a:off x="12529090" y="3009373"/>
            <a:ext cx="2939100" cy="4290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4" name="Google Shape;274;p26"/>
          <p:cNvSpPr/>
          <p:nvPr/>
        </p:nvSpPr>
        <p:spPr>
          <a:xfrm>
            <a:off x="12296871" y="9063731"/>
            <a:ext cx="2939100" cy="4290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pic>
        <p:nvPicPr>
          <p:cNvPr id="279" name="Google Shape;279;p27"/>
          <p:cNvPicPr preferRelativeResize="0"/>
          <p:nvPr/>
        </p:nvPicPr>
        <p:blipFill>
          <a:blip r:embed="rId3">
            <a:alphaModFix/>
          </a:blip>
          <a:stretch>
            <a:fillRect/>
          </a:stretch>
        </p:blipFill>
        <p:spPr>
          <a:xfrm>
            <a:off x="7784717" y="5878521"/>
            <a:ext cx="8941182" cy="3987730"/>
          </a:xfrm>
          <a:prstGeom prst="rect">
            <a:avLst/>
          </a:prstGeom>
          <a:noFill/>
          <a:ln>
            <a:noFill/>
          </a:ln>
        </p:spPr>
      </p:pic>
      <p:pic>
        <p:nvPicPr>
          <p:cNvPr id="280" name="Google Shape;280;p27"/>
          <p:cNvPicPr preferRelativeResize="0"/>
          <p:nvPr/>
        </p:nvPicPr>
        <p:blipFill rotWithShape="1">
          <a:blip r:embed="rId4">
            <a:alphaModFix/>
          </a:blip>
          <a:srcRect b="53442" l="0" r="0" t="0"/>
          <a:stretch/>
        </p:blipFill>
        <p:spPr>
          <a:xfrm>
            <a:off x="7784717" y="1748359"/>
            <a:ext cx="8941182" cy="2826573"/>
          </a:xfrm>
          <a:prstGeom prst="rect">
            <a:avLst/>
          </a:prstGeom>
          <a:noFill/>
          <a:ln>
            <a:noFill/>
          </a:ln>
        </p:spPr>
      </p:pic>
      <p:sp>
        <p:nvSpPr>
          <p:cNvPr id="281" name="Google Shape;281;p27"/>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Cleaning (2/4)</a:t>
            </a:r>
            <a:endParaRPr sz="5000">
              <a:solidFill>
                <a:schemeClr val="dk2"/>
              </a:solidFill>
            </a:endParaRPr>
          </a:p>
        </p:txBody>
      </p:sp>
      <p:sp>
        <p:nvSpPr>
          <p:cNvPr id="282" name="Google Shape;282;p27"/>
          <p:cNvSpPr txBox="1"/>
          <p:nvPr/>
        </p:nvSpPr>
        <p:spPr>
          <a:xfrm>
            <a:off x="996825" y="5882975"/>
            <a:ext cx="5838900" cy="8004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#dropping the duplicates value and saving the change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 = df.drop_duplicates()</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p:txBody>
      </p:sp>
      <p:sp>
        <p:nvSpPr>
          <p:cNvPr id="283" name="Google Shape;283;p27"/>
          <p:cNvSpPr/>
          <p:nvPr/>
        </p:nvSpPr>
        <p:spPr>
          <a:xfrm>
            <a:off x="985275" y="16448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Dropping the Duplicates </a:t>
            </a:r>
            <a:r>
              <a:rPr b="1" lang="en-US" sz="1800">
                <a:solidFill>
                  <a:schemeClr val="lt1"/>
                </a:solidFill>
                <a:latin typeface="Calibri"/>
                <a:ea typeface="Calibri"/>
                <a:cs typeface="Calibri"/>
                <a:sym typeface="Calibri"/>
              </a:rPr>
              <a:t>Values</a:t>
            </a:r>
            <a:endParaRPr b="1" sz="1800">
              <a:solidFill>
                <a:schemeClr val="lt1"/>
              </a:solidFill>
              <a:latin typeface="Calibri"/>
              <a:ea typeface="Calibri"/>
              <a:cs typeface="Calibri"/>
              <a:sym typeface="Calibri"/>
            </a:endParaRPr>
          </a:p>
        </p:txBody>
      </p:sp>
      <p:sp>
        <p:nvSpPr>
          <p:cNvPr id="284" name="Google Shape;284;p27"/>
          <p:cNvSpPr/>
          <p:nvPr/>
        </p:nvSpPr>
        <p:spPr>
          <a:xfrm>
            <a:off x="566175" y="12991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285" name="Google Shape;285;p27"/>
          <p:cNvSpPr txBox="1"/>
          <p:nvPr/>
        </p:nvSpPr>
        <p:spPr>
          <a:xfrm>
            <a:off x="985275" y="2455375"/>
            <a:ext cx="5753100" cy="1569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a:solidFill>
                  <a:srgbClr val="1F1F1F"/>
                </a:solidFill>
              </a:rPr>
              <a:t>We identified 144 rows with identical values across all columns. When we used the account_id column as the parameter for identifying unique values, we found the same number of duplicate rows. Since the data dictionary specifies that the account_id column should contain unique values, we will remove the duplicates to ensure uniqueness.</a:t>
            </a:r>
            <a:endParaRPr/>
          </a:p>
        </p:txBody>
      </p:sp>
      <p:sp>
        <p:nvSpPr>
          <p:cNvPr id="286" name="Google Shape;286;p27"/>
          <p:cNvSpPr txBox="1"/>
          <p:nvPr/>
        </p:nvSpPr>
        <p:spPr>
          <a:xfrm>
            <a:off x="409725" y="97886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5"/>
              </a:rPr>
              <a:t>Google Colab Notebook</a:t>
            </a:r>
            <a:endParaRPr sz="1900"/>
          </a:p>
        </p:txBody>
      </p:sp>
      <p:sp>
        <p:nvSpPr>
          <p:cNvPr id="287" name="Google Shape;287;p27"/>
          <p:cNvSpPr/>
          <p:nvPr/>
        </p:nvSpPr>
        <p:spPr>
          <a:xfrm>
            <a:off x="996825" y="49507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288" name="Google Shape;288;p27"/>
          <p:cNvSpPr/>
          <p:nvPr/>
        </p:nvSpPr>
        <p:spPr>
          <a:xfrm>
            <a:off x="577125" y="45437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289" name="Google Shape;289;p27"/>
          <p:cNvSpPr/>
          <p:nvPr/>
        </p:nvSpPr>
        <p:spPr>
          <a:xfrm>
            <a:off x="985275" y="79511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Output</a:t>
            </a:r>
            <a:endParaRPr b="1" sz="1800">
              <a:solidFill>
                <a:schemeClr val="lt1"/>
              </a:solidFill>
              <a:latin typeface="Calibri"/>
              <a:ea typeface="Calibri"/>
              <a:cs typeface="Calibri"/>
              <a:sym typeface="Calibri"/>
            </a:endParaRPr>
          </a:p>
        </p:txBody>
      </p:sp>
      <p:sp>
        <p:nvSpPr>
          <p:cNvPr id="290" name="Google Shape;290;p27"/>
          <p:cNvSpPr/>
          <p:nvPr/>
        </p:nvSpPr>
        <p:spPr>
          <a:xfrm>
            <a:off x="566175" y="76054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291" name="Google Shape;291;p27"/>
          <p:cNvSpPr txBox="1"/>
          <p:nvPr/>
        </p:nvSpPr>
        <p:spPr>
          <a:xfrm>
            <a:off x="985275" y="8816900"/>
            <a:ext cx="5753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rPr>
              <a:t>After removing 72 duplicate rows, the total number of rows decreased from 12,559 to 12,487.</a:t>
            </a:r>
            <a:endParaRPr>
              <a:solidFill>
                <a:srgbClr val="1F1F1F"/>
              </a:solidFill>
            </a:endParaRPr>
          </a:p>
        </p:txBody>
      </p:sp>
      <p:sp>
        <p:nvSpPr>
          <p:cNvPr id="292" name="Google Shape;292;p27"/>
          <p:cNvSpPr txBox="1"/>
          <p:nvPr/>
        </p:nvSpPr>
        <p:spPr>
          <a:xfrm>
            <a:off x="7667225" y="1299125"/>
            <a:ext cx="625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Before</a:t>
            </a:r>
            <a:endParaRPr b="1">
              <a:solidFill>
                <a:srgbClr val="1F1F1F"/>
              </a:solidFill>
            </a:endParaRPr>
          </a:p>
        </p:txBody>
      </p:sp>
      <p:sp>
        <p:nvSpPr>
          <p:cNvPr id="293" name="Google Shape;293;p27"/>
          <p:cNvSpPr txBox="1"/>
          <p:nvPr/>
        </p:nvSpPr>
        <p:spPr>
          <a:xfrm>
            <a:off x="7667225" y="5437449"/>
            <a:ext cx="62586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After</a:t>
            </a:r>
            <a:endParaRPr b="1">
              <a:solidFill>
                <a:srgbClr val="1F1F1F"/>
              </a:solidFill>
            </a:endParaRPr>
          </a:p>
        </p:txBody>
      </p:sp>
      <p:sp>
        <p:nvSpPr>
          <p:cNvPr id="294" name="Google Shape;294;p27"/>
          <p:cNvSpPr/>
          <p:nvPr/>
        </p:nvSpPr>
        <p:spPr>
          <a:xfrm>
            <a:off x="8958769" y="2723522"/>
            <a:ext cx="1434000" cy="18516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5" name="Google Shape;295;p27"/>
          <p:cNvSpPr/>
          <p:nvPr/>
        </p:nvSpPr>
        <p:spPr>
          <a:xfrm>
            <a:off x="9086378" y="7439084"/>
            <a:ext cx="1306500" cy="23640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pic>
        <p:nvPicPr>
          <p:cNvPr id="300" name="Google Shape;300;p28"/>
          <p:cNvPicPr preferRelativeResize="0"/>
          <p:nvPr/>
        </p:nvPicPr>
        <p:blipFill>
          <a:blip r:embed="rId3">
            <a:alphaModFix/>
          </a:blip>
          <a:stretch>
            <a:fillRect/>
          </a:stretch>
        </p:blipFill>
        <p:spPr>
          <a:xfrm>
            <a:off x="8780289" y="6343617"/>
            <a:ext cx="6877126" cy="3521483"/>
          </a:xfrm>
          <a:prstGeom prst="rect">
            <a:avLst/>
          </a:prstGeom>
          <a:noFill/>
          <a:ln>
            <a:noFill/>
          </a:ln>
        </p:spPr>
      </p:pic>
      <p:pic>
        <p:nvPicPr>
          <p:cNvPr id="301" name="Google Shape;301;p28"/>
          <p:cNvPicPr preferRelativeResize="0"/>
          <p:nvPr/>
        </p:nvPicPr>
        <p:blipFill>
          <a:blip r:embed="rId4">
            <a:alphaModFix/>
          </a:blip>
          <a:stretch>
            <a:fillRect/>
          </a:stretch>
        </p:blipFill>
        <p:spPr>
          <a:xfrm>
            <a:off x="8803656" y="1737261"/>
            <a:ext cx="6877136" cy="3914240"/>
          </a:xfrm>
          <a:prstGeom prst="rect">
            <a:avLst/>
          </a:prstGeom>
          <a:noFill/>
          <a:ln>
            <a:noFill/>
          </a:ln>
        </p:spPr>
      </p:pic>
      <p:sp>
        <p:nvSpPr>
          <p:cNvPr id="302" name="Google Shape;302;p28"/>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Cleaning (3/4)</a:t>
            </a:r>
            <a:endParaRPr sz="5000">
              <a:solidFill>
                <a:schemeClr val="dk2"/>
              </a:solidFill>
            </a:endParaRPr>
          </a:p>
        </p:txBody>
      </p:sp>
      <p:sp>
        <p:nvSpPr>
          <p:cNvPr id="303" name="Google Shape;303;p28"/>
          <p:cNvSpPr txBox="1"/>
          <p:nvPr/>
        </p:nvSpPr>
        <p:spPr>
          <a:xfrm>
            <a:off x="996825" y="5197175"/>
            <a:ext cx="5838900" cy="25551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identify the value on account_activity_level</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df.value_counts(</a:t>
            </a:r>
            <a:r>
              <a:rPr lang="en-US">
                <a:solidFill>
                  <a:srgbClr val="A31515"/>
                </a:solidFill>
                <a:latin typeface="Courier New"/>
                <a:ea typeface="Courier New"/>
                <a:cs typeface="Courier New"/>
                <a:sym typeface="Courier New"/>
              </a:rPr>
              <a:t>'account_activity_level'</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#excluding XYZ value on account_activity_level and save the change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condition = ~(df[</a:t>
            </a:r>
            <a:r>
              <a:rPr lang="en-US">
                <a:solidFill>
                  <a:srgbClr val="A31515"/>
                </a:solidFill>
                <a:latin typeface="Courier New"/>
                <a:ea typeface="Courier New"/>
                <a:cs typeface="Courier New"/>
                <a:sym typeface="Courier New"/>
              </a:rPr>
              <a:t>'account_activity_level'</a:t>
            </a:r>
            <a:r>
              <a:rPr lang="en-US">
                <a:solidFill>
                  <a:schemeClr val="dk1"/>
                </a:solidFill>
                <a:latin typeface="Courier New"/>
                <a:ea typeface="Courier New"/>
                <a:cs typeface="Courier New"/>
                <a:sym typeface="Courier New"/>
              </a:rPr>
              <a:t>] == </a:t>
            </a:r>
            <a:r>
              <a:rPr lang="en-US">
                <a:solidFill>
                  <a:srgbClr val="A31515"/>
                </a:solidFill>
                <a:latin typeface="Courier New"/>
                <a:ea typeface="Courier New"/>
                <a:cs typeface="Courier New"/>
                <a:sym typeface="Courier New"/>
              </a:rPr>
              <a:t>'XYZ'</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 = df[condition]</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#checking the change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df.value_counts(</a:t>
            </a:r>
            <a:r>
              <a:rPr lang="en-US">
                <a:solidFill>
                  <a:srgbClr val="A31515"/>
                </a:solidFill>
                <a:latin typeface="Courier New"/>
                <a:ea typeface="Courier New"/>
                <a:cs typeface="Courier New"/>
                <a:sym typeface="Courier New"/>
              </a:rPr>
              <a:t>'account_activity_level'</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p:txBody>
      </p:sp>
      <p:sp>
        <p:nvSpPr>
          <p:cNvPr id="304" name="Google Shape;304;p28"/>
          <p:cNvSpPr/>
          <p:nvPr/>
        </p:nvSpPr>
        <p:spPr>
          <a:xfrm>
            <a:off x="985275" y="14924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Removing Typo and Anomaly Values </a:t>
            </a:r>
            <a:r>
              <a:rPr b="1" lang="en-US" sz="1800">
                <a:solidFill>
                  <a:schemeClr val="lt1"/>
                </a:solidFill>
                <a:latin typeface="Calibri"/>
                <a:ea typeface="Calibri"/>
                <a:cs typeface="Calibri"/>
                <a:sym typeface="Calibri"/>
              </a:rPr>
              <a:t>- 1</a:t>
            </a:r>
            <a:endParaRPr b="1" sz="1800">
              <a:solidFill>
                <a:schemeClr val="lt1"/>
              </a:solidFill>
              <a:latin typeface="Calibri"/>
              <a:ea typeface="Calibri"/>
              <a:cs typeface="Calibri"/>
              <a:sym typeface="Calibri"/>
            </a:endParaRPr>
          </a:p>
        </p:txBody>
      </p:sp>
      <p:sp>
        <p:nvSpPr>
          <p:cNvPr id="305" name="Google Shape;305;p28"/>
          <p:cNvSpPr/>
          <p:nvPr/>
        </p:nvSpPr>
        <p:spPr>
          <a:xfrm>
            <a:off x="566175" y="11467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306" name="Google Shape;306;p28"/>
          <p:cNvSpPr txBox="1"/>
          <p:nvPr/>
        </p:nvSpPr>
        <p:spPr>
          <a:xfrm>
            <a:off x="985275" y="2226775"/>
            <a:ext cx="57531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a:solidFill>
                  <a:srgbClr val="1F1F1F"/>
                </a:solidFill>
              </a:rPr>
              <a:t>During data exploration, we found two potential anomalies:</a:t>
            </a:r>
            <a:endParaRPr>
              <a:solidFill>
                <a:srgbClr val="1F1F1F"/>
              </a:solidFill>
            </a:endParaRPr>
          </a:p>
          <a:p>
            <a:pPr indent="-317500" lvl="0" marL="457200" rtl="0" algn="l">
              <a:lnSpc>
                <a:spcPct val="115000"/>
              </a:lnSpc>
              <a:spcBef>
                <a:spcPts val="600"/>
              </a:spcBef>
              <a:spcAft>
                <a:spcPts val="0"/>
              </a:spcAft>
              <a:buClr>
                <a:srgbClr val="1F1F1F"/>
              </a:buClr>
              <a:buSzPts val="1400"/>
              <a:buFont typeface="Arial"/>
              <a:buAutoNum type="arabicPeriod"/>
            </a:pPr>
            <a:r>
              <a:rPr lang="en-US">
                <a:solidFill>
                  <a:srgbClr val="1F1F1F"/>
                </a:solidFill>
              </a:rPr>
              <a:t>account_activity_level = XYZ</a:t>
            </a:r>
            <a:endParaRPr>
              <a:solidFill>
                <a:srgbClr val="1F1F1F"/>
              </a:solidFill>
            </a:endParaRPr>
          </a:p>
          <a:p>
            <a:pPr indent="-317500" lvl="0" marL="457200" rtl="0" algn="l">
              <a:lnSpc>
                <a:spcPct val="115000"/>
              </a:lnSpc>
              <a:spcBef>
                <a:spcPts val="0"/>
              </a:spcBef>
              <a:spcAft>
                <a:spcPts val="0"/>
              </a:spcAft>
              <a:buClr>
                <a:srgbClr val="1F1F1F"/>
              </a:buClr>
              <a:buSzPts val="1400"/>
              <a:buFont typeface="Arial"/>
              <a:buAutoNum type="arabicPeriod"/>
            </a:pPr>
            <a:r>
              <a:rPr lang="en-US">
                <a:solidFill>
                  <a:srgbClr val="1F1F1F"/>
                </a:solidFill>
              </a:rPr>
              <a:t>customer_value_level = F</a:t>
            </a:r>
            <a:endParaRPr>
              <a:solidFill>
                <a:srgbClr val="1F1F1F"/>
              </a:solidFill>
            </a:endParaRPr>
          </a:p>
          <a:p>
            <a:pPr indent="0" lvl="0" marL="0" rtl="0" algn="l">
              <a:lnSpc>
                <a:spcPct val="115000"/>
              </a:lnSpc>
              <a:spcBef>
                <a:spcPts val="600"/>
              </a:spcBef>
              <a:spcAft>
                <a:spcPts val="600"/>
              </a:spcAft>
              <a:buNone/>
            </a:pPr>
            <a:r>
              <a:rPr lang="en-US">
                <a:solidFill>
                  <a:srgbClr val="1F1F1F"/>
                </a:solidFill>
              </a:rPr>
              <a:t>These values appear in only one row each and do not exhibit any trend, leading us to consider them as anomalies that should be removed.</a:t>
            </a:r>
            <a:endParaRPr>
              <a:solidFill>
                <a:srgbClr val="1F1F1F"/>
              </a:solidFill>
            </a:endParaRPr>
          </a:p>
        </p:txBody>
      </p:sp>
      <p:sp>
        <p:nvSpPr>
          <p:cNvPr id="307" name="Google Shape;307;p28"/>
          <p:cNvSpPr txBox="1"/>
          <p:nvPr/>
        </p:nvSpPr>
        <p:spPr>
          <a:xfrm>
            <a:off x="409725" y="97886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5"/>
              </a:rPr>
              <a:t>Google Colab Notebook</a:t>
            </a:r>
            <a:endParaRPr sz="1900"/>
          </a:p>
        </p:txBody>
      </p:sp>
      <p:sp>
        <p:nvSpPr>
          <p:cNvPr id="308" name="Google Shape;308;p28"/>
          <p:cNvSpPr/>
          <p:nvPr/>
        </p:nvSpPr>
        <p:spPr>
          <a:xfrm>
            <a:off x="996825" y="4341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309" name="Google Shape;309;p28"/>
          <p:cNvSpPr/>
          <p:nvPr/>
        </p:nvSpPr>
        <p:spPr>
          <a:xfrm>
            <a:off x="577125" y="3934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310" name="Google Shape;310;p28"/>
          <p:cNvSpPr/>
          <p:nvPr/>
        </p:nvSpPr>
        <p:spPr>
          <a:xfrm>
            <a:off x="985275" y="81797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Output</a:t>
            </a:r>
            <a:endParaRPr b="1" sz="1800">
              <a:solidFill>
                <a:schemeClr val="lt1"/>
              </a:solidFill>
              <a:latin typeface="Calibri"/>
              <a:ea typeface="Calibri"/>
              <a:cs typeface="Calibri"/>
              <a:sym typeface="Calibri"/>
            </a:endParaRPr>
          </a:p>
        </p:txBody>
      </p:sp>
      <p:sp>
        <p:nvSpPr>
          <p:cNvPr id="311" name="Google Shape;311;p28"/>
          <p:cNvSpPr/>
          <p:nvPr/>
        </p:nvSpPr>
        <p:spPr>
          <a:xfrm>
            <a:off x="566175" y="78340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312" name="Google Shape;312;p28"/>
          <p:cNvSpPr txBox="1"/>
          <p:nvPr/>
        </p:nvSpPr>
        <p:spPr>
          <a:xfrm>
            <a:off x="985275" y="8969300"/>
            <a:ext cx="57531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rPr>
              <a:t>After excluding 1 row containing the value 'XYZ' in the 'account_activity_level' column, our row count changed from 12487 to 12486.</a:t>
            </a:r>
            <a:endParaRPr>
              <a:solidFill>
                <a:srgbClr val="1F1F1F"/>
              </a:solidFill>
            </a:endParaRPr>
          </a:p>
        </p:txBody>
      </p:sp>
      <p:sp>
        <p:nvSpPr>
          <p:cNvPr id="313" name="Google Shape;313;p28"/>
          <p:cNvSpPr txBox="1"/>
          <p:nvPr/>
        </p:nvSpPr>
        <p:spPr>
          <a:xfrm>
            <a:off x="8657825" y="1278925"/>
            <a:ext cx="7122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Before</a:t>
            </a:r>
            <a:endParaRPr b="1">
              <a:solidFill>
                <a:srgbClr val="1F1F1F"/>
              </a:solidFill>
            </a:endParaRPr>
          </a:p>
        </p:txBody>
      </p:sp>
      <p:sp>
        <p:nvSpPr>
          <p:cNvPr id="314" name="Google Shape;314;p28"/>
          <p:cNvSpPr txBox="1"/>
          <p:nvPr/>
        </p:nvSpPr>
        <p:spPr>
          <a:xfrm>
            <a:off x="8803656" y="5983487"/>
            <a:ext cx="7122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After</a:t>
            </a:r>
            <a:endParaRPr b="1">
              <a:solidFill>
                <a:srgbClr val="1F1F1F"/>
              </a:solidFill>
            </a:endParaRPr>
          </a:p>
        </p:txBody>
      </p:sp>
      <p:sp>
        <p:nvSpPr>
          <p:cNvPr id="315" name="Google Shape;315;p28"/>
          <p:cNvSpPr/>
          <p:nvPr/>
        </p:nvSpPr>
        <p:spPr>
          <a:xfrm>
            <a:off x="10127521" y="3434578"/>
            <a:ext cx="1316100" cy="15966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6" name="Google Shape;316;p28"/>
          <p:cNvSpPr/>
          <p:nvPr/>
        </p:nvSpPr>
        <p:spPr>
          <a:xfrm>
            <a:off x="10272732" y="8130064"/>
            <a:ext cx="1316100" cy="12897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29"/>
          <p:cNvPicPr preferRelativeResize="0"/>
          <p:nvPr/>
        </p:nvPicPr>
        <p:blipFill>
          <a:blip r:embed="rId3">
            <a:alphaModFix/>
          </a:blip>
          <a:stretch>
            <a:fillRect/>
          </a:stretch>
        </p:blipFill>
        <p:spPr>
          <a:xfrm>
            <a:off x="9068607" y="6029777"/>
            <a:ext cx="6328342" cy="3703123"/>
          </a:xfrm>
          <a:prstGeom prst="rect">
            <a:avLst/>
          </a:prstGeom>
          <a:noFill/>
          <a:ln>
            <a:noFill/>
          </a:ln>
        </p:spPr>
      </p:pic>
      <p:pic>
        <p:nvPicPr>
          <p:cNvPr id="322" name="Google Shape;322;p29"/>
          <p:cNvPicPr preferRelativeResize="0"/>
          <p:nvPr/>
        </p:nvPicPr>
        <p:blipFill>
          <a:blip r:embed="rId4">
            <a:alphaModFix/>
          </a:blip>
          <a:stretch>
            <a:fillRect/>
          </a:stretch>
        </p:blipFill>
        <p:spPr>
          <a:xfrm>
            <a:off x="8987183" y="1620120"/>
            <a:ext cx="5697274" cy="3703129"/>
          </a:xfrm>
          <a:prstGeom prst="rect">
            <a:avLst/>
          </a:prstGeom>
          <a:noFill/>
          <a:ln>
            <a:noFill/>
          </a:ln>
        </p:spPr>
      </p:pic>
      <p:sp>
        <p:nvSpPr>
          <p:cNvPr id="323" name="Google Shape;323;p29"/>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Cleaning (3/4)</a:t>
            </a:r>
            <a:endParaRPr sz="5000">
              <a:solidFill>
                <a:schemeClr val="dk2"/>
              </a:solidFill>
            </a:endParaRPr>
          </a:p>
        </p:txBody>
      </p:sp>
      <p:sp>
        <p:nvSpPr>
          <p:cNvPr id="324" name="Google Shape;324;p29"/>
          <p:cNvSpPr txBox="1"/>
          <p:nvPr/>
        </p:nvSpPr>
        <p:spPr>
          <a:xfrm>
            <a:off x="996825" y="5197175"/>
            <a:ext cx="5838900" cy="25551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identify the value on customer_value_level</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df.value_counts(</a:t>
            </a:r>
            <a:r>
              <a:rPr lang="en-US">
                <a:solidFill>
                  <a:srgbClr val="A31515"/>
                </a:solidFill>
                <a:latin typeface="Courier New"/>
                <a:ea typeface="Courier New"/>
                <a:cs typeface="Courier New"/>
                <a:sym typeface="Courier New"/>
              </a:rPr>
              <a:t>'customer_value_level'</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#excluding F value on customer_value_level and save the change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condition = ~(df[</a:t>
            </a:r>
            <a:r>
              <a:rPr lang="en-US">
                <a:solidFill>
                  <a:srgbClr val="A31515"/>
                </a:solidFill>
                <a:latin typeface="Courier New"/>
                <a:ea typeface="Courier New"/>
                <a:cs typeface="Courier New"/>
                <a:sym typeface="Courier New"/>
              </a:rPr>
              <a:t>'customer_value_level'</a:t>
            </a:r>
            <a:r>
              <a:rPr lang="en-US">
                <a:solidFill>
                  <a:schemeClr val="dk1"/>
                </a:solidFill>
                <a:latin typeface="Courier New"/>
                <a:ea typeface="Courier New"/>
                <a:cs typeface="Courier New"/>
                <a:sym typeface="Courier New"/>
              </a:rPr>
              <a:t>] == </a:t>
            </a:r>
            <a:r>
              <a:rPr lang="en-US">
                <a:solidFill>
                  <a:srgbClr val="A31515"/>
                </a:solidFill>
                <a:latin typeface="Courier New"/>
                <a:ea typeface="Courier New"/>
                <a:cs typeface="Courier New"/>
                <a:sym typeface="Courier New"/>
              </a:rPr>
              <a:t>'F'</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 = df[condition]</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#checking the change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df.value_counts(</a:t>
            </a:r>
            <a:r>
              <a:rPr lang="en-US">
                <a:solidFill>
                  <a:srgbClr val="A31515"/>
                </a:solidFill>
                <a:latin typeface="Courier New"/>
                <a:ea typeface="Courier New"/>
                <a:cs typeface="Courier New"/>
                <a:sym typeface="Courier New"/>
              </a:rPr>
              <a:t>'customer_value_level'</a:t>
            </a:r>
            <a:r>
              <a:rPr lang="en-US">
                <a:solidFill>
                  <a:schemeClr val="dk1"/>
                </a:solidFill>
                <a:latin typeface="Courier New"/>
                <a:ea typeface="Courier New"/>
                <a:cs typeface="Courier New"/>
                <a:sym typeface="Courier New"/>
              </a:rPr>
              <a:t>)</a:t>
            </a:r>
            <a:endParaRPr>
              <a:solidFill>
                <a:srgbClr val="008000"/>
              </a:solidFill>
              <a:latin typeface="Courier New"/>
              <a:ea typeface="Courier New"/>
              <a:cs typeface="Courier New"/>
              <a:sym typeface="Courier New"/>
            </a:endParaRPr>
          </a:p>
        </p:txBody>
      </p:sp>
      <p:sp>
        <p:nvSpPr>
          <p:cNvPr id="325" name="Google Shape;325;p29"/>
          <p:cNvSpPr/>
          <p:nvPr/>
        </p:nvSpPr>
        <p:spPr>
          <a:xfrm>
            <a:off x="985275" y="14924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Removing Typo and Anomaly Values - 2</a:t>
            </a:r>
            <a:endParaRPr b="1" sz="1800">
              <a:solidFill>
                <a:schemeClr val="lt1"/>
              </a:solidFill>
              <a:latin typeface="Calibri"/>
              <a:ea typeface="Calibri"/>
              <a:cs typeface="Calibri"/>
              <a:sym typeface="Calibri"/>
            </a:endParaRPr>
          </a:p>
        </p:txBody>
      </p:sp>
      <p:sp>
        <p:nvSpPr>
          <p:cNvPr id="326" name="Google Shape;326;p29"/>
          <p:cNvSpPr/>
          <p:nvPr/>
        </p:nvSpPr>
        <p:spPr>
          <a:xfrm>
            <a:off x="566175" y="11467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327" name="Google Shape;327;p29"/>
          <p:cNvSpPr txBox="1"/>
          <p:nvPr/>
        </p:nvSpPr>
        <p:spPr>
          <a:xfrm>
            <a:off x="985275" y="2226775"/>
            <a:ext cx="5753100" cy="1793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a:solidFill>
                  <a:srgbClr val="1F1F1F"/>
                </a:solidFill>
              </a:rPr>
              <a:t>During data exploration, we found two potential anomalies:</a:t>
            </a:r>
            <a:endParaRPr>
              <a:solidFill>
                <a:srgbClr val="1F1F1F"/>
              </a:solidFill>
            </a:endParaRPr>
          </a:p>
          <a:p>
            <a:pPr indent="-317500" lvl="0" marL="457200" rtl="0" algn="l">
              <a:lnSpc>
                <a:spcPct val="115000"/>
              </a:lnSpc>
              <a:spcBef>
                <a:spcPts val="600"/>
              </a:spcBef>
              <a:spcAft>
                <a:spcPts val="0"/>
              </a:spcAft>
              <a:buClr>
                <a:srgbClr val="1F1F1F"/>
              </a:buClr>
              <a:buSzPts val="1400"/>
              <a:buFont typeface="Arial"/>
              <a:buAutoNum type="arabicPeriod"/>
            </a:pPr>
            <a:r>
              <a:rPr lang="en-US">
                <a:solidFill>
                  <a:srgbClr val="1F1F1F"/>
                </a:solidFill>
              </a:rPr>
              <a:t>account_activity_level = XYZ</a:t>
            </a:r>
            <a:endParaRPr>
              <a:solidFill>
                <a:srgbClr val="1F1F1F"/>
              </a:solidFill>
            </a:endParaRPr>
          </a:p>
          <a:p>
            <a:pPr indent="-317500" lvl="0" marL="457200" rtl="0" algn="l">
              <a:lnSpc>
                <a:spcPct val="115000"/>
              </a:lnSpc>
              <a:spcBef>
                <a:spcPts val="0"/>
              </a:spcBef>
              <a:spcAft>
                <a:spcPts val="0"/>
              </a:spcAft>
              <a:buClr>
                <a:srgbClr val="1F1F1F"/>
              </a:buClr>
              <a:buSzPts val="1400"/>
              <a:buFont typeface="Arial"/>
              <a:buAutoNum type="arabicPeriod"/>
            </a:pPr>
            <a:r>
              <a:rPr lang="en-US">
                <a:solidFill>
                  <a:srgbClr val="1F1F1F"/>
                </a:solidFill>
              </a:rPr>
              <a:t>customer_value_level = F</a:t>
            </a:r>
            <a:endParaRPr>
              <a:solidFill>
                <a:srgbClr val="1F1F1F"/>
              </a:solidFill>
            </a:endParaRPr>
          </a:p>
          <a:p>
            <a:pPr indent="0" lvl="0" marL="0" rtl="0" algn="l">
              <a:lnSpc>
                <a:spcPct val="115000"/>
              </a:lnSpc>
              <a:spcBef>
                <a:spcPts val="600"/>
              </a:spcBef>
              <a:spcAft>
                <a:spcPts val="600"/>
              </a:spcAft>
              <a:buNone/>
            </a:pPr>
            <a:r>
              <a:rPr lang="en-US">
                <a:solidFill>
                  <a:srgbClr val="1F1F1F"/>
                </a:solidFill>
              </a:rPr>
              <a:t>These values appear in only one row each and do not exhibit any trend, leading us to consider them as anomalies that should be removed.</a:t>
            </a:r>
            <a:endParaRPr>
              <a:solidFill>
                <a:srgbClr val="1F1F1F"/>
              </a:solidFill>
            </a:endParaRPr>
          </a:p>
        </p:txBody>
      </p:sp>
      <p:sp>
        <p:nvSpPr>
          <p:cNvPr id="328" name="Google Shape;328;p29"/>
          <p:cNvSpPr txBox="1"/>
          <p:nvPr/>
        </p:nvSpPr>
        <p:spPr>
          <a:xfrm>
            <a:off x="409725" y="97886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5"/>
              </a:rPr>
              <a:t>Google Colab Notebook</a:t>
            </a:r>
            <a:endParaRPr sz="1900"/>
          </a:p>
        </p:txBody>
      </p:sp>
      <p:sp>
        <p:nvSpPr>
          <p:cNvPr id="329" name="Google Shape;329;p29"/>
          <p:cNvSpPr/>
          <p:nvPr/>
        </p:nvSpPr>
        <p:spPr>
          <a:xfrm>
            <a:off x="996825" y="4341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330" name="Google Shape;330;p29"/>
          <p:cNvSpPr/>
          <p:nvPr/>
        </p:nvSpPr>
        <p:spPr>
          <a:xfrm>
            <a:off x="577125" y="3934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331" name="Google Shape;331;p29"/>
          <p:cNvSpPr/>
          <p:nvPr/>
        </p:nvSpPr>
        <p:spPr>
          <a:xfrm>
            <a:off x="985275" y="81797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Output</a:t>
            </a:r>
            <a:endParaRPr b="1" sz="1800">
              <a:solidFill>
                <a:schemeClr val="lt1"/>
              </a:solidFill>
              <a:latin typeface="Calibri"/>
              <a:ea typeface="Calibri"/>
              <a:cs typeface="Calibri"/>
              <a:sym typeface="Calibri"/>
            </a:endParaRPr>
          </a:p>
        </p:txBody>
      </p:sp>
      <p:sp>
        <p:nvSpPr>
          <p:cNvPr id="332" name="Google Shape;332;p29"/>
          <p:cNvSpPr/>
          <p:nvPr/>
        </p:nvSpPr>
        <p:spPr>
          <a:xfrm>
            <a:off x="566175" y="78340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333" name="Google Shape;333;p29"/>
          <p:cNvSpPr txBox="1"/>
          <p:nvPr/>
        </p:nvSpPr>
        <p:spPr>
          <a:xfrm>
            <a:off x="985275" y="8969300"/>
            <a:ext cx="57531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rPr>
              <a:t>After excluding 1 row containing the value 'F' in the 'customer_value_level' column, our row count changed from 12486 to 12485.</a:t>
            </a:r>
            <a:endParaRPr>
              <a:solidFill>
                <a:srgbClr val="1F1F1F"/>
              </a:solidFill>
            </a:endParaRPr>
          </a:p>
        </p:txBody>
      </p:sp>
      <p:sp>
        <p:nvSpPr>
          <p:cNvPr id="334" name="Google Shape;334;p29"/>
          <p:cNvSpPr txBox="1"/>
          <p:nvPr/>
        </p:nvSpPr>
        <p:spPr>
          <a:xfrm>
            <a:off x="8848325" y="1146725"/>
            <a:ext cx="678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Before</a:t>
            </a:r>
            <a:endParaRPr b="1">
              <a:solidFill>
                <a:srgbClr val="1F1F1F"/>
              </a:solidFill>
            </a:endParaRPr>
          </a:p>
        </p:txBody>
      </p:sp>
      <p:sp>
        <p:nvSpPr>
          <p:cNvPr id="335" name="Google Shape;335;p29"/>
          <p:cNvSpPr txBox="1"/>
          <p:nvPr/>
        </p:nvSpPr>
        <p:spPr>
          <a:xfrm>
            <a:off x="8987184" y="5383842"/>
            <a:ext cx="6781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After</a:t>
            </a:r>
            <a:endParaRPr b="1">
              <a:solidFill>
                <a:srgbClr val="1F1F1F"/>
              </a:solidFill>
            </a:endParaRPr>
          </a:p>
        </p:txBody>
      </p:sp>
      <p:sp>
        <p:nvSpPr>
          <p:cNvPr id="336" name="Google Shape;336;p29"/>
          <p:cNvSpPr/>
          <p:nvPr/>
        </p:nvSpPr>
        <p:spPr>
          <a:xfrm>
            <a:off x="10247756" y="2989171"/>
            <a:ext cx="748500" cy="18495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7" name="Google Shape;337;p29"/>
          <p:cNvSpPr/>
          <p:nvPr/>
        </p:nvSpPr>
        <p:spPr>
          <a:xfrm>
            <a:off x="10513333" y="7560047"/>
            <a:ext cx="748500" cy="17505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pic>
        <p:nvPicPr>
          <p:cNvPr id="342" name="Google Shape;342;p30"/>
          <p:cNvPicPr preferRelativeResize="0"/>
          <p:nvPr/>
        </p:nvPicPr>
        <p:blipFill>
          <a:blip r:embed="rId3">
            <a:alphaModFix/>
          </a:blip>
          <a:stretch>
            <a:fillRect/>
          </a:stretch>
        </p:blipFill>
        <p:spPr>
          <a:xfrm>
            <a:off x="9040990" y="699947"/>
            <a:ext cx="5603192" cy="3749059"/>
          </a:xfrm>
          <a:prstGeom prst="rect">
            <a:avLst/>
          </a:prstGeom>
          <a:noFill/>
          <a:ln>
            <a:noFill/>
          </a:ln>
        </p:spPr>
      </p:pic>
      <p:sp>
        <p:nvSpPr>
          <p:cNvPr id="343" name="Google Shape;343;p30"/>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Cleaning (4/4)</a:t>
            </a:r>
            <a:endParaRPr sz="5000">
              <a:solidFill>
                <a:schemeClr val="dk2"/>
              </a:solidFill>
            </a:endParaRPr>
          </a:p>
        </p:txBody>
      </p:sp>
      <p:sp>
        <p:nvSpPr>
          <p:cNvPr id="344" name="Google Shape;344;p30"/>
          <p:cNvSpPr/>
          <p:nvPr/>
        </p:nvSpPr>
        <p:spPr>
          <a:xfrm>
            <a:off x="985275" y="14924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Changing the Data Type - 1</a:t>
            </a:r>
            <a:endParaRPr b="1" sz="1800">
              <a:solidFill>
                <a:schemeClr val="lt1"/>
              </a:solidFill>
              <a:latin typeface="Calibri"/>
              <a:ea typeface="Calibri"/>
              <a:cs typeface="Calibri"/>
              <a:sym typeface="Calibri"/>
            </a:endParaRPr>
          </a:p>
        </p:txBody>
      </p:sp>
      <p:sp>
        <p:nvSpPr>
          <p:cNvPr id="345" name="Google Shape;345;p30"/>
          <p:cNvSpPr/>
          <p:nvPr/>
        </p:nvSpPr>
        <p:spPr>
          <a:xfrm>
            <a:off x="566175" y="11467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346" name="Google Shape;346;p30"/>
          <p:cNvSpPr txBox="1"/>
          <p:nvPr/>
        </p:nvSpPr>
        <p:spPr>
          <a:xfrm>
            <a:off x="985275" y="2226775"/>
            <a:ext cx="5753100" cy="171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a:solidFill>
                  <a:srgbClr val="1F1F1F"/>
                </a:solidFill>
              </a:rPr>
              <a:t>After handling missing values, removing duplicates and excluding typos, it was observed that certain columns had incorrect data types. These columns and the required corrections are as follows:</a:t>
            </a:r>
            <a:endParaRPr>
              <a:solidFill>
                <a:srgbClr val="1F1F1F"/>
              </a:solidFill>
            </a:endParaRPr>
          </a:p>
          <a:p>
            <a:pPr indent="-317500" lvl="0" marL="457200" rtl="0" algn="l">
              <a:lnSpc>
                <a:spcPct val="115000"/>
              </a:lnSpc>
              <a:spcBef>
                <a:spcPts val="600"/>
              </a:spcBef>
              <a:spcAft>
                <a:spcPts val="0"/>
              </a:spcAft>
              <a:buClr>
                <a:srgbClr val="1F1F1F"/>
              </a:buClr>
              <a:buSzPts val="1400"/>
              <a:buFont typeface="Arial"/>
              <a:buAutoNum type="arabicPeriod"/>
            </a:pPr>
            <a:r>
              <a:rPr lang="en-US">
                <a:solidFill>
                  <a:srgbClr val="1F1F1F"/>
                </a:solidFill>
                <a:highlight>
                  <a:srgbClr val="AAD7D4"/>
                </a:highlight>
              </a:rPr>
              <a:t>account_id: int-&gt; object</a:t>
            </a:r>
            <a:endParaRPr>
              <a:solidFill>
                <a:srgbClr val="1F1F1F"/>
              </a:solidFill>
              <a:highlight>
                <a:srgbClr val="AAD7D4"/>
              </a:highlight>
            </a:endParaRPr>
          </a:p>
          <a:p>
            <a:pPr indent="-317500" lvl="0" marL="457200" rtl="0" algn="l">
              <a:lnSpc>
                <a:spcPct val="115000"/>
              </a:lnSpc>
              <a:spcBef>
                <a:spcPts val="0"/>
              </a:spcBef>
              <a:spcAft>
                <a:spcPts val="0"/>
              </a:spcAft>
              <a:buClr>
                <a:srgbClr val="1F1F1F"/>
              </a:buClr>
              <a:buSzPts val="1400"/>
              <a:buFont typeface="Arial"/>
              <a:buAutoNum type="arabicPeriod"/>
            </a:pPr>
            <a:r>
              <a:rPr lang="en-US">
                <a:solidFill>
                  <a:srgbClr val="1F1F1F"/>
                </a:solidFill>
              </a:rPr>
              <a:t>MOB: float -&gt; int</a:t>
            </a:r>
            <a:endParaRPr>
              <a:solidFill>
                <a:srgbClr val="1F1F1F"/>
              </a:solidFill>
            </a:endParaRPr>
          </a:p>
          <a:p>
            <a:pPr indent="-317500" lvl="0" marL="457200" rtl="0" algn="l">
              <a:lnSpc>
                <a:spcPct val="115000"/>
              </a:lnSpc>
              <a:spcBef>
                <a:spcPts val="0"/>
              </a:spcBef>
              <a:spcAft>
                <a:spcPts val="0"/>
              </a:spcAft>
              <a:buClr>
                <a:srgbClr val="1F1F1F"/>
              </a:buClr>
              <a:buSzPts val="1400"/>
              <a:buFont typeface="Arial"/>
              <a:buAutoNum type="arabicPeriod"/>
            </a:pPr>
            <a:r>
              <a:rPr lang="en-US">
                <a:solidFill>
                  <a:srgbClr val="1F1F1F"/>
                </a:solidFill>
              </a:rPr>
              <a:t>birth_date: object -&gt; datetime</a:t>
            </a:r>
            <a:endParaRPr>
              <a:solidFill>
                <a:srgbClr val="1F1F1F"/>
              </a:solidFill>
            </a:endParaRPr>
          </a:p>
        </p:txBody>
      </p:sp>
      <p:sp>
        <p:nvSpPr>
          <p:cNvPr id="347" name="Google Shape;347;p30"/>
          <p:cNvSpPr txBox="1"/>
          <p:nvPr/>
        </p:nvSpPr>
        <p:spPr>
          <a:xfrm>
            <a:off x="409725" y="97886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4"/>
              </a:rPr>
              <a:t>Google Colab Notebook</a:t>
            </a:r>
            <a:endParaRPr sz="1900"/>
          </a:p>
        </p:txBody>
      </p:sp>
      <p:sp>
        <p:nvSpPr>
          <p:cNvPr id="348" name="Google Shape;348;p30"/>
          <p:cNvSpPr/>
          <p:nvPr/>
        </p:nvSpPr>
        <p:spPr>
          <a:xfrm>
            <a:off x="996825" y="4341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349" name="Google Shape;349;p30"/>
          <p:cNvSpPr/>
          <p:nvPr/>
        </p:nvSpPr>
        <p:spPr>
          <a:xfrm>
            <a:off x="577125" y="3934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350" name="Google Shape;350;p30"/>
          <p:cNvSpPr/>
          <p:nvPr/>
        </p:nvSpPr>
        <p:spPr>
          <a:xfrm>
            <a:off x="985275" y="81797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Output</a:t>
            </a:r>
            <a:endParaRPr b="1" sz="1800">
              <a:solidFill>
                <a:schemeClr val="lt1"/>
              </a:solidFill>
              <a:latin typeface="Calibri"/>
              <a:ea typeface="Calibri"/>
              <a:cs typeface="Calibri"/>
              <a:sym typeface="Calibri"/>
            </a:endParaRPr>
          </a:p>
        </p:txBody>
      </p:sp>
      <p:sp>
        <p:nvSpPr>
          <p:cNvPr id="351" name="Google Shape;351;p30"/>
          <p:cNvSpPr/>
          <p:nvPr/>
        </p:nvSpPr>
        <p:spPr>
          <a:xfrm>
            <a:off x="566175" y="78340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352" name="Google Shape;352;p30"/>
          <p:cNvSpPr txBox="1"/>
          <p:nvPr/>
        </p:nvSpPr>
        <p:spPr>
          <a:xfrm>
            <a:off x="985275" y="8969300"/>
            <a:ext cx="5753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rPr>
              <a:t>The account_id column has been changed from an integer data type to an object data type.</a:t>
            </a:r>
            <a:endParaRPr>
              <a:solidFill>
                <a:srgbClr val="1F1F1F"/>
              </a:solidFill>
            </a:endParaRPr>
          </a:p>
        </p:txBody>
      </p:sp>
      <p:sp>
        <p:nvSpPr>
          <p:cNvPr id="353" name="Google Shape;353;p30"/>
          <p:cNvSpPr txBox="1"/>
          <p:nvPr/>
        </p:nvSpPr>
        <p:spPr>
          <a:xfrm>
            <a:off x="8905475" y="344550"/>
            <a:ext cx="6618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Before</a:t>
            </a:r>
            <a:endParaRPr b="1">
              <a:solidFill>
                <a:srgbClr val="1F1F1F"/>
              </a:solidFill>
            </a:endParaRPr>
          </a:p>
        </p:txBody>
      </p:sp>
      <p:sp>
        <p:nvSpPr>
          <p:cNvPr id="354" name="Google Shape;354;p30"/>
          <p:cNvSpPr txBox="1"/>
          <p:nvPr/>
        </p:nvSpPr>
        <p:spPr>
          <a:xfrm>
            <a:off x="9040990" y="4618481"/>
            <a:ext cx="66180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After</a:t>
            </a:r>
            <a:endParaRPr b="1">
              <a:solidFill>
                <a:srgbClr val="1F1F1F"/>
              </a:solidFill>
            </a:endParaRPr>
          </a:p>
        </p:txBody>
      </p:sp>
      <p:sp>
        <p:nvSpPr>
          <p:cNvPr id="355" name="Google Shape;355;p30"/>
          <p:cNvSpPr/>
          <p:nvPr/>
        </p:nvSpPr>
        <p:spPr>
          <a:xfrm>
            <a:off x="9934005" y="2029867"/>
            <a:ext cx="4557600" cy="3153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356" name="Google Shape;356;p30"/>
          <p:cNvPicPr preferRelativeResize="0"/>
          <p:nvPr/>
        </p:nvPicPr>
        <p:blipFill>
          <a:blip r:embed="rId5">
            <a:alphaModFix/>
          </a:blip>
          <a:stretch>
            <a:fillRect/>
          </a:stretch>
        </p:blipFill>
        <p:spPr>
          <a:xfrm>
            <a:off x="9040992" y="4998556"/>
            <a:ext cx="6343623" cy="4926495"/>
          </a:xfrm>
          <a:prstGeom prst="rect">
            <a:avLst/>
          </a:prstGeom>
          <a:noFill/>
          <a:ln>
            <a:noFill/>
          </a:ln>
        </p:spPr>
      </p:pic>
      <p:sp>
        <p:nvSpPr>
          <p:cNvPr id="357" name="Google Shape;357;p30"/>
          <p:cNvSpPr/>
          <p:nvPr/>
        </p:nvSpPr>
        <p:spPr>
          <a:xfrm>
            <a:off x="9744077" y="7860706"/>
            <a:ext cx="3814200" cy="3153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8" name="Google Shape;358;p30"/>
          <p:cNvSpPr txBox="1"/>
          <p:nvPr/>
        </p:nvSpPr>
        <p:spPr>
          <a:xfrm>
            <a:off x="942375" y="5241900"/>
            <a:ext cx="5838900" cy="13854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convert data type on account_id into a object</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a:t>
            </a:r>
            <a:r>
              <a:rPr lang="en-US">
                <a:solidFill>
                  <a:srgbClr val="A31515"/>
                </a:solidFill>
                <a:latin typeface="Courier New"/>
                <a:ea typeface="Courier New"/>
                <a:cs typeface="Courier New"/>
                <a:sym typeface="Courier New"/>
              </a:rPr>
              <a:t>'account_id'</a:t>
            </a:r>
            <a:r>
              <a:rPr lang="en-US">
                <a:solidFill>
                  <a:schemeClr val="dk1"/>
                </a:solidFill>
                <a:latin typeface="Courier New"/>
                <a:ea typeface="Courier New"/>
                <a:cs typeface="Courier New"/>
                <a:sym typeface="Courier New"/>
              </a:rPr>
              <a:t>] = df[</a:t>
            </a:r>
            <a:r>
              <a:rPr lang="en-US">
                <a:solidFill>
                  <a:srgbClr val="A31515"/>
                </a:solidFill>
                <a:latin typeface="Courier New"/>
                <a:ea typeface="Courier New"/>
                <a:cs typeface="Courier New"/>
                <a:sym typeface="Courier New"/>
              </a:rPr>
              <a:t>'account_id'</a:t>
            </a:r>
            <a:r>
              <a:rPr lang="en-US">
                <a:solidFill>
                  <a:schemeClr val="dk1"/>
                </a:solidFill>
                <a:latin typeface="Courier New"/>
                <a:ea typeface="Courier New"/>
                <a:cs typeface="Courier New"/>
                <a:sym typeface="Courier New"/>
              </a:rPr>
              <a:t>].astype(</a:t>
            </a:r>
            <a:r>
              <a:rPr lang="en-US">
                <a:solidFill>
                  <a:srgbClr val="A31515"/>
                </a:solidFill>
                <a:latin typeface="Courier New"/>
                <a:ea typeface="Courier New"/>
                <a:cs typeface="Courier New"/>
                <a:sym typeface="Courier New"/>
              </a:rPr>
              <a:t>'object'</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df.info()</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008000"/>
              </a:solidFill>
              <a:latin typeface="Courier New"/>
              <a:ea typeface="Courier New"/>
              <a:cs typeface="Courier New"/>
              <a:sym typeface="Courier New"/>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 name="Shape 362"/>
        <p:cNvGrpSpPr/>
        <p:nvPr/>
      </p:nvGrpSpPr>
      <p:grpSpPr>
        <a:xfrm>
          <a:off x="0" y="0"/>
          <a:ext cx="0" cy="0"/>
          <a:chOff x="0" y="0"/>
          <a:chExt cx="0" cy="0"/>
        </a:xfrm>
      </p:grpSpPr>
      <p:pic>
        <p:nvPicPr>
          <p:cNvPr id="363" name="Google Shape;363;p31"/>
          <p:cNvPicPr preferRelativeResize="0"/>
          <p:nvPr/>
        </p:nvPicPr>
        <p:blipFill>
          <a:blip r:embed="rId3">
            <a:alphaModFix/>
          </a:blip>
          <a:stretch>
            <a:fillRect/>
          </a:stretch>
        </p:blipFill>
        <p:spPr>
          <a:xfrm>
            <a:off x="8990731" y="5172108"/>
            <a:ext cx="6741668" cy="4752943"/>
          </a:xfrm>
          <a:prstGeom prst="rect">
            <a:avLst/>
          </a:prstGeom>
          <a:noFill/>
          <a:ln>
            <a:noFill/>
          </a:ln>
        </p:spPr>
      </p:pic>
      <p:pic>
        <p:nvPicPr>
          <p:cNvPr id="364" name="Google Shape;364;p31"/>
          <p:cNvPicPr preferRelativeResize="0"/>
          <p:nvPr/>
        </p:nvPicPr>
        <p:blipFill>
          <a:blip r:embed="rId4">
            <a:alphaModFix/>
          </a:blip>
          <a:stretch>
            <a:fillRect/>
          </a:stretch>
        </p:blipFill>
        <p:spPr>
          <a:xfrm>
            <a:off x="8868844" y="901596"/>
            <a:ext cx="6045580" cy="3672152"/>
          </a:xfrm>
          <a:prstGeom prst="rect">
            <a:avLst/>
          </a:prstGeom>
          <a:noFill/>
          <a:ln>
            <a:noFill/>
          </a:ln>
        </p:spPr>
      </p:pic>
      <p:sp>
        <p:nvSpPr>
          <p:cNvPr id="365" name="Google Shape;365;p31"/>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Cleaning (4/4)</a:t>
            </a:r>
            <a:endParaRPr sz="5000">
              <a:solidFill>
                <a:schemeClr val="dk2"/>
              </a:solidFill>
            </a:endParaRPr>
          </a:p>
        </p:txBody>
      </p:sp>
      <p:sp>
        <p:nvSpPr>
          <p:cNvPr id="366" name="Google Shape;366;p31"/>
          <p:cNvSpPr/>
          <p:nvPr/>
        </p:nvSpPr>
        <p:spPr>
          <a:xfrm>
            <a:off x="985275" y="14924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Changing the Data Type - 2</a:t>
            </a:r>
            <a:endParaRPr b="1" sz="1800">
              <a:solidFill>
                <a:schemeClr val="lt1"/>
              </a:solidFill>
              <a:latin typeface="Calibri"/>
              <a:ea typeface="Calibri"/>
              <a:cs typeface="Calibri"/>
              <a:sym typeface="Calibri"/>
            </a:endParaRPr>
          </a:p>
        </p:txBody>
      </p:sp>
      <p:sp>
        <p:nvSpPr>
          <p:cNvPr id="367" name="Google Shape;367;p31"/>
          <p:cNvSpPr/>
          <p:nvPr/>
        </p:nvSpPr>
        <p:spPr>
          <a:xfrm>
            <a:off x="566175" y="11467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368" name="Google Shape;368;p31"/>
          <p:cNvSpPr txBox="1"/>
          <p:nvPr/>
        </p:nvSpPr>
        <p:spPr>
          <a:xfrm>
            <a:off x="985275" y="2226775"/>
            <a:ext cx="5753100" cy="171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a:solidFill>
                  <a:srgbClr val="1F1F1F"/>
                </a:solidFill>
              </a:rPr>
              <a:t>After handling missing values, removing duplicates and excluding typos, it was observed that certain columns had incorrect data types. These columns and the required corrections are as follows:</a:t>
            </a:r>
            <a:endParaRPr>
              <a:solidFill>
                <a:srgbClr val="1F1F1F"/>
              </a:solidFill>
            </a:endParaRPr>
          </a:p>
          <a:p>
            <a:pPr indent="-317500" lvl="0" marL="457200" rtl="0" algn="l">
              <a:lnSpc>
                <a:spcPct val="115000"/>
              </a:lnSpc>
              <a:spcBef>
                <a:spcPts val="600"/>
              </a:spcBef>
              <a:spcAft>
                <a:spcPts val="0"/>
              </a:spcAft>
              <a:buClr>
                <a:srgbClr val="1F1F1F"/>
              </a:buClr>
              <a:buSzPts val="1400"/>
              <a:buFont typeface="Arial"/>
              <a:buAutoNum type="arabicPeriod"/>
            </a:pPr>
            <a:r>
              <a:rPr lang="en-US">
                <a:solidFill>
                  <a:srgbClr val="1F1F1F"/>
                </a:solidFill>
              </a:rPr>
              <a:t>account_id: int-&gt; object</a:t>
            </a:r>
            <a:endParaRPr>
              <a:solidFill>
                <a:srgbClr val="1F1F1F"/>
              </a:solidFill>
            </a:endParaRPr>
          </a:p>
          <a:p>
            <a:pPr indent="-317500" lvl="0" marL="457200" rtl="0" algn="l">
              <a:lnSpc>
                <a:spcPct val="115000"/>
              </a:lnSpc>
              <a:spcBef>
                <a:spcPts val="0"/>
              </a:spcBef>
              <a:spcAft>
                <a:spcPts val="0"/>
              </a:spcAft>
              <a:buClr>
                <a:srgbClr val="1F1F1F"/>
              </a:buClr>
              <a:buSzPts val="1400"/>
              <a:buFont typeface="Arial"/>
              <a:buAutoNum type="arabicPeriod"/>
            </a:pPr>
            <a:r>
              <a:rPr lang="en-US">
                <a:solidFill>
                  <a:srgbClr val="1F1F1F"/>
                </a:solidFill>
                <a:highlight>
                  <a:srgbClr val="AAD7D4"/>
                </a:highlight>
              </a:rPr>
              <a:t>MOB: float -&gt; int</a:t>
            </a:r>
            <a:endParaRPr>
              <a:solidFill>
                <a:srgbClr val="1F1F1F"/>
              </a:solidFill>
              <a:highlight>
                <a:srgbClr val="AAD7D4"/>
              </a:highlight>
            </a:endParaRPr>
          </a:p>
          <a:p>
            <a:pPr indent="-317500" lvl="0" marL="457200" rtl="0" algn="l">
              <a:lnSpc>
                <a:spcPct val="115000"/>
              </a:lnSpc>
              <a:spcBef>
                <a:spcPts val="0"/>
              </a:spcBef>
              <a:spcAft>
                <a:spcPts val="0"/>
              </a:spcAft>
              <a:buClr>
                <a:srgbClr val="1F1F1F"/>
              </a:buClr>
              <a:buSzPts val="1400"/>
              <a:buFont typeface="Arial"/>
              <a:buAutoNum type="arabicPeriod"/>
            </a:pPr>
            <a:r>
              <a:rPr lang="en-US">
                <a:solidFill>
                  <a:srgbClr val="1F1F1F"/>
                </a:solidFill>
              </a:rPr>
              <a:t>birth_date: object -&gt; datetime</a:t>
            </a:r>
            <a:endParaRPr>
              <a:solidFill>
                <a:srgbClr val="1F1F1F"/>
              </a:solidFill>
            </a:endParaRPr>
          </a:p>
        </p:txBody>
      </p:sp>
      <p:sp>
        <p:nvSpPr>
          <p:cNvPr id="369" name="Google Shape;369;p31"/>
          <p:cNvSpPr txBox="1"/>
          <p:nvPr/>
        </p:nvSpPr>
        <p:spPr>
          <a:xfrm>
            <a:off x="409725" y="97886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5"/>
              </a:rPr>
              <a:t>Google Colab Notebook</a:t>
            </a:r>
            <a:endParaRPr sz="1900"/>
          </a:p>
        </p:txBody>
      </p:sp>
      <p:sp>
        <p:nvSpPr>
          <p:cNvPr id="370" name="Google Shape;370;p31"/>
          <p:cNvSpPr/>
          <p:nvPr/>
        </p:nvSpPr>
        <p:spPr>
          <a:xfrm>
            <a:off x="996825" y="4341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371" name="Google Shape;371;p31"/>
          <p:cNvSpPr/>
          <p:nvPr/>
        </p:nvSpPr>
        <p:spPr>
          <a:xfrm>
            <a:off x="577125" y="3934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372" name="Google Shape;372;p31"/>
          <p:cNvSpPr/>
          <p:nvPr/>
        </p:nvSpPr>
        <p:spPr>
          <a:xfrm>
            <a:off x="985275" y="81797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Output</a:t>
            </a:r>
            <a:endParaRPr b="1" sz="1800">
              <a:solidFill>
                <a:schemeClr val="lt1"/>
              </a:solidFill>
              <a:latin typeface="Calibri"/>
              <a:ea typeface="Calibri"/>
              <a:cs typeface="Calibri"/>
              <a:sym typeface="Calibri"/>
            </a:endParaRPr>
          </a:p>
        </p:txBody>
      </p:sp>
      <p:sp>
        <p:nvSpPr>
          <p:cNvPr id="373" name="Google Shape;373;p31"/>
          <p:cNvSpPr/>
          <p:nvPr/>
        </p:nvSpPr>
        <p:spPr>
          <a:xfrm>
            <a:off x="566175" y="78340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374" name="Google Shape;374;p31"/>
          <p:cNvSpPr txBox="1"/>
          <p:nvPr/>
        </p:nvSpPr>
        <p:spPr>
          <a:xfrm>
            <a:off x="985275" y="8969300"/>
            <a:ext cx="5753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rPr>
              <a:t>The MOB column has been changed from a float  data type to an integer data type.</a:t>
            </a:r>
            <a:endParaRPr>
              <a:solidFill>
                <a:srgbClr val="1F1F1F"/>
              </a:solidFill>
            </a:endParaRPr>
          </a:p>
        </p:txBody>
      </p:sp>
      <p:sp>
        <p:nvSpPr>
          <p:cNvPr id="375" name="Google Shape;375;p31"/>
          <p:cNvSpPr txBox="1"/>
          <p:nvPr/>
        </p:nvSpPr>
        <p:spPr>
          <a:xfrm>
            <a:off x="8791175" y="553976"/>
            <a:ext cx="714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Before</a:t>
            </a:r>
            <a:endParaRPr b="1">
              <a:solidFill>
                <a:srgbClr val="1F1F1F"/>
              </a:solidFill>
            </a:endParaRPr>
          </a:p>
        </p:txBody>
      </p:sp>
      <p:sp>
        <p:nvSpPr>
          <p:cNvPr id="376" name="Google Shape;376;p31"/>
          <p:cNvSpPr txBox="1"/>
          <p:nvPr/>
        </p:nvSpPr>
        <p:spPr>
          <a:xfrm>
            <a:off x="8937390" y="4740233"/>
            <a:ext cx="71409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After</a:t>
            </a:r>
            <a:endParaRPr b="1">
              <a:solidFill>
                <a:srgbClr val="1F1F1F"/>
              </a:solidFill>
            </a:endParaRPr>
          </a:p>
        </p:txBody>
      </p:sp>
      <p:sp>
        <p:nvSpPr>
          <p:cNvPr id="377" name="Google Shape;377;p31"/>
          <p:cNvSpPr/>
          <p:nvPr/>
        </p:nvSpPr>
        <p:spPr>
          <a:xfrm>
            <a:off x="9902866" y="2708616"/>
            <a:ext cx="4917300" cy="3090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8" name="Google Shape;378;p31"/>
          <p:cNvSpPr/>
          <p:nvPr/>
        </p:nvSpPr>
        <p:spPr>
          <a:xfrm>
            <a:off x="9644570" y="8424767"/>
            <a:ext cx="4115400" cy="2196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9" name="Google Shape;379;p31"/>
          <p:cNvSpPr txBox="1"/>
          <p:nvPr/>
        </p:nvSpPr>
        <p:spPr>
          <a:xfrm>
            <a:off x="996825" y="5197175"/>
            <a:ext cx="5838900" cy="13854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convert data type on account_id into a object</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a:t>
            </a:r>
            <a:r>
              <a:rPr lang="en-US">
                <a:solidFill>
                  <a:srgbClr val="A31515"/>
                </a:solidFill>
                <a:latin typeface="Courier New"/>
                <a:ea typeface="Courier New"/>
                <a:cs typeface="Courier New"/>
                <a:sym typeface="Courier New"/>
              </a:rPr>
              <a:t>'MOB'</a:t>
            </a:r>
            <a:r>
              <a:rPr lang="en-US">
                <a:solidFill>
                  <a:schemeClr val="dk1"/>
                </a:solidFill>
                <a:latin typeface="Courier New"/>
                <a:ea typeface="Courier New"/>
                <a:cs typeface="Courier New"/>
                <a:sym typeface="Courier New"/>
              </a:rPr>
              <a:t>] = df[</a:t>
            </a:r>
            <a:r>
              <a:rPr lang="en-US">
                <a:solidFill>
                  <a:srgbClr val="A31515"/>
                </a:solidFill>
                <a:latin typeface="Courier New"/>
                <a:ea typeface="Courier New"/>
                <a:cs typeface="Courier New"/>
                <a:sym typeface="Courier New"/>
              </a:rPr>
              <a:t>'MOB'</a:t>
            </a:r>
            <a:r>
              <a:rPr lang="en-US">
                <a:solidFill>
                  <a:schemeClr val="dk1"/>
                </a:solidFill>
                <a:latin typeface="Courier New"/>
                <a:ea typeface="Courier New"/>
                <a:cs typeface="Courier New"/>
                <a:sym typeface="Courier New"/>
              </a:rPr>
              <a:t>].astype(</a:t>
            </a:r>
            <a:r>
              <a:rPr lang="en-US">
                <a:solidFill>
                  <a:srgbClr val="A31515"/>
                </a:solidFill>
                <a:latin typeface="Courier New"/>
                <a:ea typeface="Courier New"/>
                <a:cs typeface="Courier New"/>
                <a:sym typeface="Courier New"/>
              </a:rPr>
              <a:t>'int'</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df.info()</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008000"/>
              </a:solidFill>
              <a:latin typeface="Courier New"/>
              <a:ea typeface="Courier New"/>
              <a:cs typeface="Courier New"/>
              <a:sym typeface="Courier Ne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14"/>
          <p:cNvSpPr txBox="1"/>
          <p:nvPr/>
        </p:nvSpPr>
        <p:spPr>
          <a:xfrm>
            <a:off x="9287720" y="2391403"/>
            <a:ext cx="8012100" cy="2442900"/>
          </a:xfrm>
          <a:prstGeom prst="rect">
            <a:avLst/>
          </a:prstGeom>
          <a:noFill/>
          <a:ln>
            <a:noFill/>
          </a:ln>
        </p:spPr>
        <p:txBody>
          <a:bodyPr anchorCtr="0" anchor="t" bIns="0" lIns="0" spcFirstLastPara="1" rIns="0" wrap="square" tIns="0">
            <a:spAutoFit/>
          </a:bodyPr>
          <a:lstStyle/>
          <a:p>
            <a:pPr indent="0" lvl="0" marL="0" marR="0" rtl="0" algn="l">
              <a:lnSpc>
                <a:spcPct val="97004"/>
              </a:lnSpc>
              <a:spcBef>
                <a:spcPts val="0"/>
              </a:spcBef>
              <a:spcAft>
                <a:spcPts val="0"/>
              </a:spcAft>
              <a:buNone/>
            </a:pPr>
            <a:r>
              <a:rPr b="1" lang="en-US" sz="8180">
                <a:solidFill>
                  <a:schemeClr val="dk2"/>
                </a:solidFill>
                <a:latin typeface="Poppins"/>
                <a:ea typeface="Poppins"/>
                <a:cs typeface="Poppins"/>
                <a:sym typeface="Poppins"/>
              </a:rPr>
              <a:t>Business </a:t>
            </a:r>
            <a:r>
              <a:rPr b="1" lang="en-US" sz="8180">
                <a:solidFill>
                  <a:schemeClr val="accent6"/>
                </a:solidFill>
                <a:latin typeface="Poppins"/>
                <a:ea typeface="Poppins"/>
                <a:cs typeface="Poppins"/>
                <a:sym typeface="Poppins"/>
              </a:rPr>
              <a:t>Background</a:t>
            </a:r>
            <a:endParaRPr>
              <a:solidFill>
                <a:schemeClr val="accent6"/>
              </a:solidFill>
            </a:endParaRPr>
          </a:p>
        </p:txBody>
      </p:sp>
      <p:sp>
        <p:nvSpPr>
          <p:cNvPr id="95" name="Google Shape;95;p14"/>
          <p:cNvSpPr txBox="1"/>
          <p:nvPr/>
        </p:nvSpPr>
        <p:spPr>
          <a:xfrm>
            <a:off x="9344575" y="5069574"/>
            <a:ext cx="7898400" cy="28260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Clr>
                <a:schemeClr val="dk1"/>
              </a:buClr>
              <a:buSzPts val="1100"/>
              <a:buFont typeface="Arial"/>
              <a:buNone/>
            </a:pPr>
            <a:r>
              <a:rPr lang="en-US" sz="1800">
                <a:solidFill>
                  <a:schemeClr val="dk1"/>
                </a:solidFill>
                <a:latin typeface="Poppins"/>
                <a:ea typeface="Poppins"/>
                <a:cs typeface="Poppins"/>
                <a:sym typeface="Poppins"/>
              </a:rPr>
              <a:t>Today's date is May 31, 2023, and you're a data analyst at RevoBank, a bank based in Europe. You're currently working with the Performance Management (PM) team, whose goal is to encourage existing customers to use RevoBank credit card products more.</a:t>
            </a:r>
            <a:endParaRPr sz="1800">
              <a:solidFill>
                <a:schemeClr val="dk1"/>
              </a:solidFill>
              <a:latin typeface="Poppins"/>
              <a:ea typeface="Poppins"/>
              <a:cs typeface="Poppins"/>
              <a:sym typeface="Poppins"/>
            </a:endParaRPr>
          </a:p>
          <a:p>
            <a:pPr indent="0" lvl="0" marL="0" rtl="0" algn="just">
              <a:lnSpc>
                <a:spcPct val="115000"/>
              </a:lnSpc>
              <a:spcBef>
                <a:spcPts val="0"/>
              </a:spcBef>
              <a:spcAft>
                <a:spcPts val="0"/>
              </a:spcAft>
              <a:buSzPts val="1100"/>
              <a:buNone/>
            </a:pPr>
            <a:r>
              <a:rPr lang="en-US" sz="1800">
                <a:solidFill>
                  <a:schemeClr val="dk1"/>
                </a:solidFill>
                <a:latin typeface="Poppins"/>
                <a:ea typeface="Poppins"/>
                <a:cs typeface="Poppins"/>
                <a:sym typeface="Poppins"/>
              </a:rPr>
              <a:t>You've received a data summary from the MIS (Management Information System) team, detailing clients and their sales over the last three years (36 months). Your manager has tasked you with summarizing the sales performance from the past three years and creating user personas based on the existing clients.</a:t>
            </a:r>
            <a:endParaRPr sz="1800">
              <a:latin typeface="Poppins"/>
              <a:ea typeface="Poppins"/>
              <a:cs typeface="Poppins"/>
              <a:sym typeface="Poppins"/>
            </a:endParaRPr>
          </a:p>
        </p:txBody>
      </p:sp>
      <p:pic>
        <p:nvPicPr>
          <p:cNvPr id="96" name="Google Shape;96;p14"/>
          <p:cNvPicPr preferRelativeResize="0"/>
          <p:nvPr/>
        </p:nvPicPr>
        <p:blipFill>
          <a:blip r:embed="rId3">
            <a:alphaModFix/>
          </a:blip>
          <a:stretch>
            <a:fillRect/>
          </a:stretch>
        </p:blipFill>
        <p:spPr>
          <a:xfrm>
            <a:off x="732326" y="2391402"/>
            <a:ext cx="8256255" cy="550417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32"/>
          <p:cNvPicPr preferRelativeResize="0"/>
          <p:nvPr/>
        </p:nvPicPr>
        <p:blipFill>
          <a:blip r:embed="rId3">
            <a:alphaModFix/>
          </a:blip>
          <a:stretch>
            <a:fillRect/>
          </a:stretch>
        </p:blipFill>
        <p:spPr>
          <a:xfrm>
            <a:off x="9189565" y="5007808"/>
            <a:ext cx="5963258" cy="4713504"/>
          </a:xfrm>
          <a:prstGeom prst="rect">
            <a:avLst/>
          </a:prstGeom>
          <a:noFill/>
          <a:ln>
            <a:noFill/>
          </a:ln>
        </p:spPr>
      </p:pic>
      <p:pic>
        <p:nvPicPr>
          <p:cNvPr id="385" name="Google Shape;385;p32"/>
          <p:cNvPicPr preferRelativeResize="0"/>
          <p:nvPr/>
        </p:nvPicPr>
        <p:blipFill>
          <a:blip r:embed="rId4">
            <a:alphaModFix/>
          </a:blip>
          <a:stretch>
            <a:fillRect/>
          </a:stretch>
        </p:blipFill>
        <p:spPr>
          <a:xfrm>
            <a:off x="9127828" y="695556"/>
            <a:ext cx="5445006" cy="3708045"/>
          </a:xfrm>
          <a:prstGeom prst="rect">
            <a:avLst/>
          </a:prstGeom>
          <a:noFill/>
          <a:ln>
            <a:noFill/>
          </a:ln>
        </p:spPr>
      </p:pic>
      <p:sp>
        <p:nvSpPr>
          <p:cNvPr id="386" name="Google Shape;386;p32"/>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Cleaning (4/4)</a:t>
            </a:r>
            <a:endParaRPr sz="5000">
              <a:solidFill>
                <a:schemeClr val="dk2"/>
              </a:solidFill>
            </a:endParaRPr>
          </a:p>
        </p:txBody>
      </p:sp>
      <p:sp>
        <p:nvSpPr>
          <p:cNvPr id="387" name="Google Shape;387;p32"/>
          <p:cNvSpPr/>
          <p:nvPr/>
        </p:nvSpPr>
        <p:spPr>
          <a:xfrm>
            <a:off x="985275" y="14924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Changing the Data Type - 3</a:t>
            </a:r>
            <a:endParaRPr b="1" sz="1800">
              <a:solidFill>
                <a:schemeClr val="lt1"/>
              </a:solidFill>
              <a:latin typeface="Calibri"/>
              <a:ea typeface="Calibri"/>
              <a:cs typeface="Calibri"/>
              <a:sym typeface="Calibri"/>
            </a:endParaRPr>
          </a:p>
        </p:txBody>
      </p:sp>
      <p:sp>
        <p:nvSpPr>
          <p:cNvPr id="388" name="Google Shape;388;p32"/>
          <p:cNvSpPr/>
          <p:nvPr/>
        </p:nvSpPr>
        <p:spPr>
          <a:xfrm>
            <a:off x="566175" y="11467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389" name="Google Shape;389;p32"/>
          <p:cNvSpPr txBox="1"/>
          <p:nvPr/>
        </p:nvSpPr>
        <p:spPr>
          <a:xfrm>
            <a:off x="985275" y="2226775"/>
            <a:ext cx="5753100" cy="1716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a:solidFill>
                  <a:srgbClr val="1F1F1F"/>
                </a:solidFill>
              </a:rPr>
              <a:t>After handling missing values, removing duplicates and excluding typos, it was observed that certain columns had incorrect data types. These columns and the required corrections are as follows:</a:t>
            </a:r>
            <a:endParaRPr>
              <a:solidFill>
                <a:srgbClr val="1F1F1F"/>
              </a:solidFill>
            </a:endParaRPr>
          </a:p>
          <a:p>
            <a:pPr indent="-317500" lvl="0" marL="457200" rtl="0" algn="l">
              <a:lnSpc>
                <a:spcPct val="115000"/>
              </a:lnSpc>
              <a:spcBef>
                <a:spcPts val="600"/>
              </a:spcBef>
              <a:spcAft>
                <a:spcPts val="0"/>
              </a:spcAft>
              <a:buClr>
                <a:srgbClr val="1F1F1F"/>
              </a:buClr>
              <a:buSzPts val="1400"/>
              <a:buFont typeface="Arial"/>
              <a:buAutoNum type="arabicPeriod"/>
            </a:pPr>
            <a:r>
              <a:rPr lang="en-US">
                <a:solidFill>
                  <a:srgbClr val="1F1F1F"/>
                </a:solidFill>
              </a:rPr>
              <a:t>account_id: int-&gt; object</a:t>
            </a:r>
            <a:endParaRPr>
              <a:solidFill>
                <a:srgbClr val="1F1F1F"/>
              </a:solidFill>
            </a:endParaRPr>
          </a:p>
          <a:p>
            <a:pPr indent="-317500" lvl="0" marL="457200" rtl="0" algn="l">
              <a:lnSpc>
                <a:spcPct val="115000"/>
              </a:lnSpc>
              <a:spcBef>
                <a:spcPts val="0"/>
              </a:spcBef>
              <a:spcAft>
                <a:spcPts val="0"/>
              </a:spcAft>
              <a:buClr>
                <a:srgbClr val="1F1F1F"/>
              </a:buClr>
              <a:buSzPts val="1400"/>
              <a:buFont typeface="Arial"/>
              <a:buAutoNum type="arabicPeriod"/>
            </a:pPr>
            <a:r>
              <a:rPr lang="en-US">
                <a:solidFill>
                  <a:srgbClr val="1F1F1F"/>
                </a:solidFill>
              </a:rPr>
              <a:t>MOB: float -&gt; int</a:t>
            </a:r>
            <a:endParaRPr>
              <a:solidFill>
                <a:srgbClr val="1F1F1F"/>
              </a:solidFill>
            </a:endParaRPr>
          </a:p>
          <a:p>
            <a:pPr indent="-317500" lvl="0" marL="457200" rtl="0" algn="l">
              <a:lnSpc>
                <a:spcPct val="115000"/>
              </a:lnSpc>
              <a:spcBef>
                <a:spcPts val="0"/>
              </a:spcBef>
              <a:spcAft>
                <a:spcPts val="0"/>
              </a:spcAft>
              <a:buClr>
                <a:srgbClr val="1F1F1F"/>
              </a:buClr>
              <a:buSzPts val="1400"/>
              <a:buFont typeface="Arial"/>
              <a:buAutoNum type="arabicPeriod"/>
            </a:pPr>
            <a:r>
              <a:rPr lang="en-US">
                <a:solidFill>
                  <a:srgbClr val="1F1F1F"/>
                </a:solidFill>
                <a:highlight>
                  <a:srgbClr val="AAD7D4"/>
                </a:highlight>
              </a:rPr>
              <a:t>birth_date: object -&gt; datetime</a:t>
            </a:r>
            <a:endParaRPr>
              <a:solidFill>
                <a:srgbClr val="1F1F1F"/>
              </a:solidFill>
              <a:highlight>
                <a:srgbClr val="AAD7D4"/>
              </a:highlight>
            </a:endParaRPr>
          </a:p>
        </p:txBody>
      </p:sp>
      <p:sp>
        <p:nvSpPr>
          <p:cNvPr id="390" name="Google Shape;390;p32"/>
          <p:cNvSpPr txBox="1"/>
          <p:nvPr/>
        </p:nvSpPr>
        <p:spPr>
          <a:xfrm>
            <a:off x="409725" y="97886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5"/>
              </a:rPr>
              <a:t>Google Colab Notebook</a:t>
            </a:r>
            <a:endParaRPr sz="1900"/>
          </a:p>
        </p:txBody>
      </p:sp>
      <p:sp>
        <p:nvSpPr>
          <p:cNvPr id="391" name="Google Shape;391;p32"/>
          <p:cNvSpPr/>
          <p:nvPr/>
        </p:nvSpPr>
        <p:spPr>
          <a:xfrm>
            <a:off x="996825" y="4341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392" name="Google Shape;392;p32"/>
          <p:cNvSpPr/>
          <p:nvPr/>
        </p:nvSpPr>
        <p:spPr>
          <a:xfrm>
            <a:off x="577125" y="3934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393" name="Google Shape;393;p32"/>
          <p:cNvSpPr/>
          <p:nvPr/>
        </p:nvSpPr>
        <p:spPr>
          <a:xfrm>
            <a:off x="985275" y="81797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Output</a:t>
            </a:r>
            <a:endParaRPr b="1" sz="1800">
              <a:solidFill>
                <a:schemeClr val="lt1"/>
              </a:solidFill>
              <a:latin typeface="Calibri"/>
              <a:ea typeface="Calibri"/>
              <a:cs typeface="Calibri"/>
              <a:sym typeface="Calibri"/>
            </a:endParaRPr>
          </a:p>
        </p:txBody>
      </p:sp>
      <p:sp>
        <p:nvSpPr>
          <p:cNvPr id="394" name="Google Shape;394;p32"/>
          <p:cNvSpPr/>
          <p:nvPr/>
        </p:nvSpPr>
        <p:spPr>
          <a:xfrm>
            <a:off x="566175" y="78340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395" name="Google Shape;395;p32"/>
          <p:cNvSpPr txBox="1"/>
          <p:nvPr/>
        </p:nvSpPr>
        <p:spPr>
          <a:xfrm>
            <a:off x="985275" y="8969300"/>
            <a:ext cx="5753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rPr>
              <a:t>The birth_date </a:t>
            </a:r>
            <a:r>
              <a:rPr lang="en-US">
                <a:solidFill>
                  <a:srgbClr val="1F1F1F"/>
                </a:solidFill>
              </a:rPr>
              <a:t>column has been changed from a object data type to a datetime data type.</a:t>
            </a:r>
            <a:endParaRPr>
              <a:solidFill>
                <a:srgbClr val="1F1F1F"/>
              </a:solidFill>
            </a:endParaRPr>
          </a:p>
        </p:txBody>
      </p:sp>
      <p:sp>
        <p:nvSpPr>
          <p:cNvPr id="396" name="Google Shape;396;p32"/>
          <p:cNvSpPr txBox="1"/>
          <p:nvPr/>
        </p:nvSpPr>
        <p:spPr>
          <a:xfrm>
            <a:off x="9057875" y="344538"/>
            <a:ext cx="6431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Before</a:t>
            </a:r>
            <a:endParaRPr b="1">
              <a:solidFill>
                <a:srgbClr val="1F1F1F"/>
              </a:solidFill>
            </a:endParaRPr>
          </a:p>
        </p:txBody>
      </p:sp>
      <p:sp>
        <p:nvSpPr>
          <p:cNvPr id="397" name="Google Shape;397;p32"/>
          <p:cNvSpPr txBox="1"/>
          <p:nvPr/>
        </p:nvSpPr>
        <p:spPr>
          <a:xfrm>
            <a:off x="9189565" y="4571711"/>
            <a:ext cx="64314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After</a:t>
            </a:r>
            <a:endParaRPr b="1">
              <a:solidFill>
                <a:srgbClr val="1F1F1F"/>
              </a:solidFill>
            </a:endParaRPr>
          </a:p>
        </p:txBody>
      </p:sp>
      <p:sp>
        <p:nvSpPr>
          <p:cNvPr id="398" name="Google Shape;398;p32"/>
          <p:cNvSpPr/>
          <p:nvPr/>
        </p:nvSpPr>
        <p:spPr>
          <a:xfrm>
            <a:off x="10059129" y="3811700"/>
            <a:ext cx="4428900" cy="2217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9" name="Google Shape;399;p32"/>
          <p:cNvSpPr/>
          <p:nvPr/>
        </p:nvSpPr>
        <p:spPr>
          <a:xfrm>
            <a:off x="9888229" y="9220189"/>
            <a:ext cx="4077000" cy="2217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00" name="Google Shape;400;p32"/>
          <p:cNvSpPr txBox="1"/>
          <p:nvPr/>
        </p:nvSpPr>
        <p:spPr>
          <a:xfrm>
            <a:off x="996825" y="5197175"/>
            <a:ext cx="5838900" cy="22626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Clr>
                <a:schemeClr val="dk1"/>
              </a:buClr>
              <a:buSzPts val="1100"/>
              <a:buFont typeface="Arial"/>
              <a:buNone/>
            </a:pPr>
            <a:r>
              <a:rPr lang="en-US">
                <a:solidFill>
                  <a:srgbClr val="008000"/>
                </a:solidFill>
                <a:latin typeface="Courier New"/>
                <a:ea typeface="Courier New"/>
                <a:cs typeface="Courier New"/>
                <a:sym typeface="Courier New"/>
              </a:rPr>
              <a:t># convert data type on birth_date into a datetime since our format '%Y-%m-%d'</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a:solidFill>
                  <a:schemeClr val="dk1"/>
                </a:solidFill>
                <a:latin typeface="Courier New"/>
                <a:ea typeface="Courier New"/>
                <a:cs typeface="Courier New"/>
                <a:sym typeface="Courier New"/>
              </a:rPr>
              <a:t>df[</a:t>
            </a:r>
            <a:r>
              <a:rPr lang="en-US">
                <a:solidFill>
                  <a:srgbClr val="A31515"/>
                </a:solidFill>
                <a:latin typeface="Courier New"/>
                <a:ea typeface="Courier New"/>
                <a:cs typeface="Courier New"/>
                <a:sym typeface="Courier New"/>
              </a:rPr>
              <a:t>'birth_date'</a:t>
            </a:r>
            <a:r>
              <a:rPr lang="en-US">
                <a:solidFill>
                  <a:schemeClr val="dk1"/>
                </a:solidFill>
                <a:latin typeface="Courier New"/>
                <a:ea typeface="Courier New"/>
                <a:cs typeface="Courier New"/>
                <a:sym typeface="Courier New"/>
              </a:rPr>
              <a:t>] = pd.to_datetime(df[</a:t>
            </a:r>
            <a:r>
              <a:rPr lang="en-US">
                <a:solidFill>
                  <a:srgbClr val="A31515"/>
                </a:solidFill>
                <a:latin typeface="Courier New"/>
                <a:ea typeface="Courier New"/>
                <a:cs typeface="Courier New"/>
                <a:sym typeface="Courier New"/>
              </a:rPr>
              <a:t>'birth_date'</a:t>
            </a:r>
            <a:r>
              <a:rPr lang="en-US">
                <a:solidFill>
                  <a:schemeClr val="dk1"/>
                </a:solidFill>
                <a:latin typeface="Courier New"/>
                <a:ea typeface="Courier New"/>
                <a:cs typeface="Courier New"/>
                <a:sym typeface="Courier New"/>
              </a:rPr>
              <a:t>], format=</a:t>
            </a:r>
            <a:r>
              <a:rPr lang="en-US">
                <a:solidFill>
                  <a:srgbClr val="A31515"/>
                </a:solidFill>
                <a:latin typeface="Courier New"/>
                <a:ea typeface="Courier New"/>
                <a:cs typeface="Courier New"/>
                <a:sym typeface="Courier New"/>
              </a:rPr>
              <a:t>'%Y-%m-%d'</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df.info()</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008000"/>
              </a:solidFill>
              <a:latin typeface="Courier New"/>
              <a:ea typeface="Courier New"/>
              <a:cs typeface="Courier New"/>
              <a:sym typeface="Courier New"/>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pic>
        <p:nvPicPr>
          <p:cNvPr id="405" name="Google Shape;405;p33"/>
          <p:cNvPicPr preferRelativeResize="0"/>
          <p:nvPr/>
        </p:nvPicPr>
        <p:blipFill>
          <a:blip r:embed="rId3">
            <a:alphaModFix amt="86000"/>
          </a:blip>
          <a:stretch>
            <a:fillRect/>
          </a:stretch>
        </p:blipFill>
        <p:spPr>
          <a:xfrm>
            <a:off x="0" y="-1312"/>
            <a:ext cx="18288000" cy="10289624"/>
          </a:xfrm>
          <a:prstGeom prst="rect">
            <a:avLst/>
          </a:prstGeom>
          <a:noFill/>
          <a:ln>
            <a:noFill/>
          </a:ln>
        </p:spPr>
      </p:pic>
      <p:sp>
        <p:nvSpPr>
          <p:cNvPr id="406" name="Google Shape;406;p33"/>
          <p:cNvSpPr txBox="1"/>
          <p:nvPr/>
        </p:nvSpPr>
        <p:spPr>
          <a:xfrm>
            <a:off x="8641550" y="4606050"/>
            <a:ext cx="9336600" cy="21498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7200">
                <a:solidFill>
                  <a:schemeClr val="lt1"/>
                </a:solidFill>
                <a:latin typeface="Poppins"/>
                <a:ea typeface="Poppins"/>
                <a:cs typeface="Poppins"/>
                <a:sym typeface="Poppins"/>
              </a:rPr>
              <a:t>Adding New Column</a:t>
            </a:r>
            <a:endParaRPr sz="7200">
              <a:solidFill>
                <a:schemeClr val="lt1"/>
              </a:solidFill>
              <a:latin typeface="Calibri"/>
              <a:ea typeface="Calibri"/>
              <a:cs typeface="Calibri"/>
              <a:sym typeface="Calibri"/>
            </a:endParaRPr>
          </a:p>
        </p:txBody>
      </p:sp>
      <p:grpSp>
        <p:nvGrpSpPr>
          <p:cNvPr id="407" name="Google Shape;407;p33"/>
          <p:cNvGrpSpPr/>
          <p:nvPr/>
        </p:nvGrpSpPr>
        <p:grpSpPr>
          <a:xfrm>
            <a:off x="-2083212" y="14993406"/>
            <a:ext cx="22454487" cy="11856580"/>
            <a:chOff x="0" y="-38100"/>
            <a:chExt cx="5913900" cy="3122700"/>
          </a:xfrm>
        </p:grpSpPr>
        <p:sp>
          <p:nvSpPr>
            <p:cNvPr id="408" name="Google Shape;408;p33"/>
            <p:cNvSpPr/>
            <p:nvPr/>
          </p:nvSpPr>
          <p:spPr>
            <a:xfrm>
              <a:off x="0" y="0"/>
              <a:ext cx="5913785" cy="3084567"/>
            </a:xfrm>
            <a:custGeom>
              <a:rect b="b" l="l" r="r" t="t"/>
              <a:pathLst>
                <a:path extrusionOk="0" h="3084567" w="5913785">
                  <a:moveTo>
                    <a:pt x="0" y="0"/>
                  </a:moveTo>
                  <a:lnTo>
                    <a:pt x="5913785" y="0"/>
                  </a:lnTo>
                  <a:lnTo>
                    <a:pt x="5913785" y="3084567"/>
                  </a:lnTo>
                  <a:lnTo>
                    <a:pt x="0" y="3084567"/>
                  </a:lnTo>
                  <a:close/>
                </a:path>
              </a:pathLst>
            </a:custGeom>
            <a:solidFill>
              <a:srgbClr val="AAD7D4">
                <a:alpha val="28240"/>
              </a:srgbClr>
            </a:solidFill>
            <a:ln>
              <a:noFill/>
            </a:ln>
          </p:spPr>
        </p:sp>
        <p:sp>
          <p:nvSpPr>
            <p:cNvPr id="409" name="Google Shape;409;p33"/>
            <p:cNvSpPr txBox="1"/>
            <p:nvPr/>
          </p:nvSpPr>
          <p:spPr>
            <a:xfrm>
              <a:off x="0" y="-38100"/>
              <a:ext cx="5913900" cy="3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p34"/>
          <p:cNvPicPr preferRelativeResize="0"/>
          <p:nvPr/>
        </p:nvPicPr>
        <p:blipFill>
          <a:blip r:embed="rId3">
            <a:alphaModFix/>
          </a:blip>
          <a:stretch>
            <a:fillRect/>
          </a:stretch>
        </p:blipFill>
        <p:spPr>
          <a:xfrm>
            <a:off x="9282223" y="5687716"/>
            <a:ext cx="7824678" cy="4180184"/>
          </a:xfrm>
          <a:prstGeom prst="rect">
            <a:avLst/>
          </a:prstGeom>
          <a:noFill/>
          <a:ln>
            <a:noFill/>
          </a:ln>
        </p:spPr>
      </p:pic>
      <p:pic>
        <p:nvPicPr>
          <p:cNvPr id="415" name="Google Shape;415;p34"/>
          <p:cNvPicPr preferRelativeResize="0"/>
          <p:nvPr/>
        </p:nvPicPr>
        <p:blipFill>
          <a:blip r:embed="rId4">
            <a:alphaModFix/>
          </a:blip>
          <a:stretch>
            <a:fillRect/>
          </a:stretch>
        </p:blipFill>
        <p:spPr>
          <a:xfrm>
            <a:off x="9202628" y="1214533"/>
            <a:ext cx="6918105" cy="3475033"/>
          </a:xfrm>
          <a:prstGeom prst="rect">
            <a:avLst/>
          </a:prstGeom>
          <a:noFill/>
          <a:ln>
            <a:noFill/>
          </a:ln>
        </p:spPr>
      </p:pic>
      <p:sp>
        <p:nvSpPr>
          <p:cNvPr id="416" name="Google Shape;416;p34"/>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Adding Client’s Column</a:t>
            </a:r>
            <a:r>
              <a:rPr b="1" lang="en-US" sz="5000">
                <a:solidFill>
                  <a:schemeClr val="dk2"/>
                </a:solidFill>
                <a:latin typeface="Poppins"/>
                <a:ea typeface="Poppins"/>
                <a:cs typeface="Poppins"/>
                <a:sym typeface="Poppins"/>
              </a:rPr>
              <a:t> </a:t>
            </a:r>
            <a:endParaRPr sz="5000">
              <a:solidFill>
                <a:schemeClr val="dk2"/>
              </a:solidFill>
            </a:endParaRPr>
          </a:p>
        </p:txBody>
      </p:sp>
      <p:sp>
        <p:nvSpPr>
          <p:cNvPr id="417" name="Google Shape;417;p34"/>
          <p:cNvSpPr/>
          <p:nvPr/>
        </p:nvSpPr>
        <p:spPr>
          <a:xfrm>
            <a:off x="985275" y="14924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Adding New Column and Filtering The  Data Based on Certain Condition</a:t>
            </a:r>
            <a:endParaRPr b="1" sz="1800">
              <a:solidFill>
                <a:schemeClr val="lt1"/>
              </a:solidFill>
              <a:latin typeface="Calibri"/>
              <a:ea typeface="Calibri"/>
              <a:cs typeface="Calibri"/>
              <a:sym typeface="Calibri"/>
            </a:endParaRPr>
          </a:p>
        </p:txBody>
      </p:sp>
      <p:sp>
        <p:nvSpPr>
          <p:cNvPr id="418" name="Google Shape;418;p34"/>
          <p:cNvSpPr/>
          <p:nvPr/>
        </p:nvSpPr>
        <p:spPr>
          <a:xfrm>
            <a:off x="566175" y="11467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419" name="Google Shape;419;p34"/>
          <p:cNvSpPr txBox="1"/>
          <p:nvPr/>
        </p:nvSpPr>
        <p:spPr>
          <a:xfrm>
            <a:off x="985275" y="2226775"/>
            <a:ext cx="57531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US">
                <a:solidFill>
                  <a:srgbClr val="1F1F1F"/>
                </a:solidFill>
              </a:rPr>
              <a:t>Based on the client's birth date, calculate each client's age as of May 31, 2023. For this analysis, remove any client with age less than 21.</a:t>
            </a:r>
            <a:endParaRPr>
              <a:solidFill>
                <a:srgbClr val="1F1F1F"/>
              </a:solidFill>
            </a:endParaRPr>
          </a:p>
        </p:txBody>
      </p:sp>
      <p:sp>
        <p:nvSpPr>
          <p:cNvPr id="420" name="Google Shape;420;p34"/>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5"/>
              </a:rPr>
              <a:t>Google Colab Notebook</a:t>
            </a:r>
            <a:endParaRPr sz="1900"/>
          </a:p>
        </p:txBody>
      </p:sp>
      <p:sp>
        <p:nvSpPr>
          <p:cNvPr id="421" name="Google Shape;421;p34"/>
          <p:cNvSpPr/>
          <p:nvPr/>
        </p:nvSpPr>
        <p:spPr>
          <a:xfrm>
            <a:off x="996825" y="3198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422" name="Google Shape;422;p34"/>
          <p:cNvSpPr/>
          <p:nvPr/>
        </p:nvSpPr>
        <p:spPr>
          <a:xfrm>
            <a:off x="577125" y="2791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423" name="Google Shape;423;p34"/>
          <p:cNvSpPr/>
          <p:nvPr/>
        </p:nvSpPr>
        <p:spPr>
          <a:xfrm>
            <a:off x="985275" y="81035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Output</a:t>
            </a:r>
            <a:endParaRPr b="1" sz="1800">
              <a:solidFill>
                <a:schemeClr val="lt1"/>
              </a:solidFill>
              <a:latin typeface="Calibri"/>
              <a:ea typeface="Calibri"/>
              <a:cs typeface="Calibri"/>
              <a:sym typeface="Calibri"/>
            </a:endParaRPr>
          </a:p>
        </p:txBody>
      </p:sp>
      <p:sp>
        <p:nvSpPr>
          <p:cNvPr id="424" name="Google Shape;424;p34"/>
          <p:cNvSpPr/>
          <p:nvPr/>
        </p:nvSpPr>
        <p:spPr>
          <a:xfrm>
            <a:off x="566175" y="77578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425" name="Google Shape;425;p34"/>
          <p:cNvSpPr txBox="1"/>
          <p:nvPr/>
        </p:nvSpPr>
        <p:spPr>
          <a:xfrm>
            <a:off x="985275" y="8893100"/>
            <a:ext cx="57531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The </a:t>
            </a:r>
            <a:r>
              <a:rPr lang="en-US">
                <a:solidFill>
                  <a:srgbClr val="1F1F1F"/>
                </a:solidFill>
              </a:rPr>
              <a:t>client_age</a:t>
            </a:r>
            <a:r>
              <a:rPr lang="en-US">
                <a:solidFill>
                  <a:srgbClr val="1F1F1F"/>
                </a:solidFill>
                <a:highlight>
                  <a:srgbClr val="FFFFFF"/>
                </a:highlight>
              </a:rPr>
              <a:t> column has been added and a filter has been applied to clients under 21 years old, resulting in 130 rows being removed. The data has been reduced from 12485 rows to 12355 rows.</a:t>
            </a:r>
            <a:endParaRPr>
              <a:solidFill>
                <a:srgbClr val="1F1F1F"/>
              </a:solidFill>
            </a:endParaRPr>
          </a:p>
        </p:txBody>
      </p:sp>
      <p:sp>
        <p:nvSpPr>
          <p:cNvPr id="426" name="Google Shape;426;p34"/>
          <p:cNvSpPr txBox="1"/>
          <p:nvPr/>
        </p:nvSpPr>
        <p:spPr>
          <a:xfrm>
            <a:off x="9057875" y="663975"/>
            <a:ext cx="7069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Before</a:t>
            </a:r>
            <a:endParaRPr b="1">
              <a:solidFill>
                <a:srgbClr val="1F1F1F"/>
              </a:solidFill>
            </a:endParaRPr>
          </a:p>
        </p:txBody>
      </p:sp>
      <p:sp>
        <p:nvSpPr>
          <p:cNvPr id="427" name="Google Shape;427;p34"/>
          <p:cNvSpPr txBox="1"/>
          <p:nvPr/>
        </p:nvSpPr>
        <p:spPr>
          <a:xfrm>
            <a:off x="9202628" y="5217909"/>
            <a:ext cx="7069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After</a:t>
            </a:r>
            <a:endParaRPr b="1">
              <a:solidFill>
                <a:srgbClr val="1F1F1F"/>
              </a:solidFill>
            </a:endParaRPr>
          </a:p>
        </p:txBody>
      </p:sp>
      <p:sp>
        <p:nvSpPr>
          <p:cNvPr id="428" name="Google Shape;428;p34"/>
          <p:cNvSpPr/>
          <p:nvPr/>
        </p:nvSpPr>
        <p:spPr>
          <a:xfrm>
            <a:off x="9821174" y="8973748"/>
            <a:ext cx="5665500" cy="4698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p:txBody>
      </p:sp>
      <p:sp>
        <p:nvSpPr>
          <p:cNvPr id="429" name="Google Shape;429;p34"/>
          <p:cNvSpPr txBox="1"/>
          <p:nvPr/>
        </p:nvSpPr>
        <p:spPr>
          <a:xfrm>
            <a:off x="996825" y="4054175"/>
            <a:ext cx="5838900" cy="37305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Clr>
                <a:schemeClr val="dk1"/>
              </a:buClr>
              <a:buSzPts val="1100"/>
              <a:buFont typeface="Arial"/>
              <a:buNone/>
            </a:pPr>
            <a:r>
              <a:rPr lang="en-US" sz="1300">
                <a:solidFill>
                  <a:srgbClr val="008000"/>
                </a:solidFill>
                <a:latin typeface="Courier New"/>
                <a:ea typeface="Courier New"/>
                <a:cs typeface="Courier New"/>
                <a:sym typeface="Courier New"/>
              </a:rPr>
              <a:t># Import the datetime object from the datetime module</a:t>
            </a:r>
            <a:endParaRPr sz="13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300">
                <a:solidFill>
                  <a:srgbClr val="AF00DB"/>
                </a:solidFill>
                <a:latin typeface="Courier New"/>
                <a:ea typeface="Courier New"/>
                <a:cs typeface="Courier New"/>
                <a:sym typeface="Courier New"/>
              </a:rPr>
              <a:t>from</a:t>
            </a:r>
            <a:r>
              <a:rPr lang="en-US" sz="1300">
                <a:solidFill>
                  <a:schemeClr val="dk1"/>
                </a:solidFill>
                <a:latin typeface="Courier New"/>
                <a:ea typeface="Courier New"/>
                <a:cs typeface="Courier New"/>
                <a:sym typeface="Courier New"/>
              </a:rPr>
              <a:t> datetime </a:t>
            </a:r>
            <a:r>
              <a:rPr lang="en-US" sz="1300">
                <a:solidFill>
                  <a:srgbClr val="AF00DB"/>
                </a:solidFill>
                <a:latin typeface="Courier New"/>
                <a:ea typeface="Courier New"/>
                <a:cs typeface="Courier New"/>
                <a:sym typeface="Courier New"/>
              </a:rPr>
              <a:t>import</a:t>
            </a:r>
            <a:r>
              <a:rPr lang="en-US" sz="1300">
                <a:solidFill>
                  <a:schemeClr val="dk1"/>
                </a:solidFill>
                <a:latin typeface="Courier New"/>
                <a:ea typeface="Courier New"/>
                <a:cs typeface="Courier New"/>
                <a:sym typeface="Courier New"/>
              </a:rPr>
              <a:t> datetime</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300">
                <a:solidFill>
                  <a:srgbClr val="008000"/>
                </a:solidFill>
                <a:latin typeface="Courier New"/>
                <a:ea typeface="Courier New"/>
                <a:cs typeface="Courier New"/>
                <a:sym typeface="Courier New"/>
              </a:rPr>
              <a:t># Define cutoff_date</a:t>
            </a:r>
            <a:endParaRPr sz="13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300">
                <a:solidFill>
                  <a:schemeClr val="dk1"/>
                </a:solidFill>
                <a:latin typeface="Courier New"/>
                <a:ea typeface="Courier New"/>
                <a:cs typeface="Courier New"/>
                <a:sym typeface="Courier New"/>
              </a:rPr>
              <a:t>cutoff_date = datetime(year=</a:t>
            </a:r>
            <a:r>
              <a:rPr lang="en-US" sz="1300">
                <a:solidFill>
                  <a:srgbClr val="116644"/>
                </a:solidFill>
                <a:latin typeface="Courier New"/>
                <a:ea typeface="Courier New"/>
                <a:cs typeface="Courier New"/>
                <a:sym typeface="Courier New"/>
              </a:rPr>
              <a:t>2023</a:t>
            </a:r>
            <a:r>
              <a:rPr lang="en-US" sz="1300">
                <a:solidFill>
                  <a:schemeClr val="dk1"/>
                </a:solidFill>
                <a:latin typeface="Courier New"/>
                <a:ea typeface="Courier New"/>
                <a:cs typeface="Courier New"/>
                <a:sym typeface="Courier New"/>
              </a:rPr>
              <a:t>, month=</a:t>
            </a:r>
            <a:r>
              <a:rPr lang="en-US" sz="1300">
                <a:solidFill>
                  <a:srgbClr val="116644"/>
                </a:solidFill>
                <a:latin typeface="Courier New"/>
                <a:ea typeface="Courier New"/>
                <a:cs typeface="Courier New"/>
                <a:sym typeface="Courier New"/>
              </a:rPr>
              <a:t>5</a:t>
            </a:r>
            <a:r>
              <a:rPr lang="en-US" sz="1300">
                <a:solidFill>
                  <a:schemeClr val="dk1"/>
                </a:solidFill>
                <a:latin typeface="Courier New"/>
                <a:ea typeface="Courier New"/>
                <a:cs typeface="Courier New"/>
                <a:sym typeface="Courier New"/>
              </a:rPr>
              <a:t>, day=</a:t>
            </a:r>
            <a:r>
              <a:rPr lang="en-US" sz="1300">
                <a:solidFill>
                  <a:srgbClr val="116644"/>
                </a:solidFill>
                <a:latin typeface="Courier New"/>
                <a:ea typeface="Courier New"/>
                <a:cs typeface="Courier New"/>
                <a:sym typeface="Courier New"/>
              </a:rPr>
              <a:t>31</a:t>
            </a:r>
            <a:r>
              <a:rPr lang="en-US"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300">
                <a:solidFill>
                  <a:srgbClr val="008000"/>
                </a:solidFill>
                <a:latin typeface="Courier New"/>
                <a:ea typeface="Courier New"/>
                <a:cs typeface="Courier New"/>
                <a:sym typeface="Courier New"/>
              </a:rPr>
              <a:t># Since age is in year, we floor divide by "Y", so // np.timedelta64(1,'Y')</a:t>
            </a:r>
            <a:endParaRPr sz="13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300">
                <a:solidFill>
                  <a:schemeClr val="dk1"/>
                </a:solidFill>
                <a:latin typeface="Courier New"/>
                <a:ea typeface="Courier New"/>
                <a:cs typeface="Courier New"/>
                <a:sym typeface="Courier New"/>
              </a:rPr>
              <a:t>df[</a:t>
            </a:r>
            <a:r>
              <a:rPr lang="en-US" sz="1300">
                <a:solidFill>
                  <a:srgbClr val="A31515"/>
                </a:solidFill>
                <a:latin typeface="Courier New"/>
                <a:ea typeface="Courier New"/>
                <a:cs typeface="Courier New"/>
                <a:sym typeface="Courier New"/>
              </a:rPr>
              <a:t>'client_age'</a:t>
            </a:r>
            <a:r>
              <a:rPr lang="en-US" sz="1300">
                <a:solidFill>
                  <a:schemeClr val="dk1"/>
                </a:solidFill>
                <a:latin typeface="Courier New"/>
                <a:ea typeface="Courier New"/>
                <a:cs typeface="Courier New"/>
                <a:sym typeface="Courier New"/>
              </a:rPr>
              <a:t>] = </a:t>
            </a:r>
            <a:r>
              <a:rPr lang="en-US" sz="1300">
                <a:solidFill>
                  <a:srgbClr val="795E26"/>
                </a:solidFill>
                <a:latin typeface="Courier New"/>
                <a:ea typeface="Courier New"/>
                <a:cs typeface="Courier New"/>
                <a:sym typeface="Courier New"/>
              </a:rPr>
              <a:t>round</a:t>
            </a:r>
            <a:r>
              <a:rPr lang="en-US" sz="1300">
                <a:solidFill>
                  <a:schemeClr val="dk1"/>
                </a:solidFill>
                <a:latin typeface="Courier New"/>
                <a:ea typeface="Courier New"/>
                <a:cs typeface="Courier New"/>
                <a:sym typeface="Courier New"/>
              </a:rPr>
              <a:t>((cutoff_date - df[</a:t>
            </a:r>
            <a:r>
              <a:rPr lang="en-US" sz="1300">
                <a:solidFill>
                  <a:srgbClr val="A31515"/>
                </a:solidFill>
                <a:latin typeface="Courier New"/>
                <a:ea typeface="Courier New"/>
                <a:cs typeface="Courier New"/>
                <a:sym typeface="Courier New"/>
              </a:rPr>
              <a:t>'birth_date'</a:t>
            </a:r>
            <a:r>
              <a:rPr lang="en-US" sz="1300">
                <a:solidFill>
                  <a:schemeClr val="dk1"/>
                </a:solidFill>
                <a:latin typeface="Courier New"/>
                <a:ea typeface="Courier New"/>
                <a:cs typeface="Courier New"/>
                <a:sym typeface="Courier New"/>
              </a:rPr>
              <a:t>]).dt.days // </a:t>
            </a:r>
            <a:r>
              <a:rPr lang="en-US" sz="1300">
                <a:solidFill>
                  <a:srgbClr val="116644"/>
                </a:solidFill>
                <a:latin typeface="Courier New"/>
                <a:ea typeface="Courier New"/>
                <a:cs typeface="Courier New"/>
                <a:sym typeface="Courier New"/>
              </a:rPr>
              <a:t>365</a:t>
            </a:r>
            <a:r>
              <a:rPr lang="en-US"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300">
                <a:solidFill>
                  <a:schemeClr val="dk1"/>
                </a:solidFill>
                <a:latin typeface="Courier New"/>
                <a:ea typeface="Courier New"/>
                <a:cs typeface="Courier New"/>
                <a:sym typeface="Courier New"/>
              </a:rPr>
              <a:t>df</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300">
                <a:solidFill>
                  <a:srgbClr val="008000"/>
                </a:solidFill>
                <a:latin typeface="Courier New"/>
                <a:ea typeface="Courier New"/>
                <a:cs typeface="Courier New"/>
                <a:sym typeface="Courier New"/>
              </a:rPr>
              <a:t>#removing any client with age less than 21 using condition function</a:t>
            </a:r>
            <a:endParaRPr sz="13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300">
                <a:solidFill>
                  <a:schemeClr val="dk1"/>
                </a:solidFill>
                <a:latin typeface="Courier New"/>
                <a:ea typeface="Courier New"/>
                <a:cs typeface="Courier New"/>
                <a:sym typeface="Courier New"/>
              </a:rPr>
              <a:t>condition = df[</a:t>
            </a:r>
            <a:r>
              <a:rPr lang="en-US" sz="1300">
                <a:solidFill>
                  <a:srgbClr val="A31515"/>
                </a:solidFill>
                <a:latin typeface="Courier New"/>
                <a:ea typeface="Courier New"/>
                <a:cs typeface="Courier New"/>
                <a:sym typeface="Courier New"/>
              </a:rPr>
              <a:t>'client_age'</a:t>
            </a:r>
            <a:r>
              <a:rPr lang="en-US" sz="1300">
                <a:solidFill>
                  <a:schemeClr val="dk1"/>
                </a:solidFill>
                <a:latin typeface="Courier New"/>
                <a:ea typeface="Courier New"/>
                <a:cs typeface="Courier New"/>
                <a:sym typeface="Courier New"/>
              </a:rPr>
              <a:t>] &gt;= </a:t>
            </a:r>
            <a:r>
              <a:rPr lang="en-US" sz="1300">
                <a:solidFill>
                  <a:srgbClr val="116644"/>
                </a:solidFill>
                <a:latin typeface="Courier New"/>
                <a:ea typeface="Courier New"/>
                <a:cs typeface="Courier New"/>
                <a:sym typeface="Courier New"/>
              </a:rPr>
              <a:t>21</a:t>
            </a:r>
            <a:endParaRPr sz="1300">
              <a:solidFill>
                <a:srgbClr val="116644"/>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300">
                <a:solidFill>
                  <a:schemeClr val="dk1"/>
                </a:solidFill>
                <a:latin typeface="Courier New"/>
                <a:ea typeface="Courier New"/>
                <a:cs typeface="Courier New"/>
                <a:sym typeface="Courier New"/>
              </a:rPr>
              <a:t>df = df[condition]</a:t>
            </a:r>
            <a:endParaRPr sz="13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300">
                <a:solidFill>
                  <a:schemeClr val="dk1"/>
                </a:solidFill>
                <a:latin typeface="Courier New"/>
                <a:ea typeface="Courier New"/>
                <a:cs typeface="Courier New"/>
                <a:sym typeface="Courier New"/>
              </a:rPr>
              <a:t>df</a:t>
            </a:r>
            <a:endParaRPr sz="1300">
              <a:solidFill>
                <a:srgbClr val="008000"/>
              </a:solidFill>
              <a:latin typeface="Courier New"/>
              <a:ea typeface="Courier New"/>
              <a:cs typeface="Courier New"/>
              <a:sym typeface="Courier New"/>
            </a:endParaRPr>
          </a:p>
        </p:txBody>
      </p:sp>
      <p:sp>
        <p:nvSpPr>
          <p:cNvPr id="430" name="Google Shape;430;p34"/>
          <p:cNvSpPr/>
          <p:nvPr/>
        </p:nvSpPr>
        <p:spPr>
          <a:xfrm>
            <a:off x="9759765" y="4088971"/>
            <a:ext cx="5665500" cy="291600"/>
          </a:xfrm>
          <a:prstGeom prst="rect">
            <a:avLst/>
          </a:prstGeom>
          <a:noFill/>
          <a:ln cap="flat" cmpd="sng" w="28575">
            <a:solidFill>
              <a:srgbClr val="A3151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latin typeface="Calibri"/>
                <a:ea typeface="Calibri"/>
                <a:cs typeface="Calibri"/>
                <a:sym typeface="Calibri"/>
              </a:rPr>
              <a:t> </a:t>
            </a:r>
            <a:endParaRPr>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pic>
        <p:nvPicPr>
          <p:cNvPr id="435" name="Google Shape;435;p35"/>
          <p:cNvPicPr preferRelativeResize="0"/>
          <p:nvPr/>
        </p:nvPicPr>
        <p:blipFill>
          <a:blip r:embed="rId3">
            <a:alphaModFix amt="86000"/>
          </a:blip>
          <a:stretch>
            <a:fillRect/>
          </a:stretch>
        </p:blipFill>
        <p:spPr>
          <a:xfrm>
            <a:off x="0" y="-1312"/>
            <a:ext cx="18288000" cy="10289624"/>
          </a:xfrm>
          <a:prstGeom prst="rect">
            <a:avLst/>
          </a:prstGeom>
          <a:noFill/>
          <a:ln>
            <a:noFill/>
          </a:ln>
        </p:spPr>
      </p:pic>
      <p:sp>
        <p:nvSpPr>
          <p:cNvPr id="436" name="Google Shape;436;p35"/>
          <p:cNvSpPr txBox="1"/>
          <p:nvPr/>
        </p:nvSpPr>
        <p:spPr>
          <a:xfrm>
            <a:off x="8641550" y="4606050"/>
            <a:ext cx="9336600" cy="10749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7200">
                <a:solidFill>
                  <a:schemeClr val="lt1"/>
                </a:solidFill>
                <a:latin typeface="Poppins"/>
                <a:ea typeface="Poppins"/>
                <a:cs typeface="Poppins"/>
                <a:sym typeface="Poppins"/>
              </a:rPr>
              <a:t>Summary</a:t>
            </a:r>
            <a:endParaRPr sz="7200">
              <a:solidFill>
                <a:schemeClr val="lt1"/>
              </a:solidFill>
              <a:latin typeface="Calibri"/>
              <a:ea typeface="Calibri"/>
              <a:cs typeface="Calibri"/>
              <a:sym typeface="Calibri"/>
            </a:endParaRPr>
          </a:p>
        </p:txBody>
      </p:sp>
      <p:grpSp>
        <p:nvGrpSpPr>
          <p:cNvPr id="437" name="Google Shape;437;p35"/>
          <p:cNvGrpSpPr/>
          <p:nvPr/>
        </p:nvGrpSpPr>
        <p:grpSpPr>
          <a:xfrm>
            <a:off x="-2083212" y="14993406"/>
            <a:ext cx="22454487" cy="11856580"/>
            <a:chOff x="0" y="-38100"/>
            <a:chExt cx="5913900" cy="3122700"/>
          </a:xfrm>
        </p:grpSpPr>
        <p:sp>
          <p:nvSpPr>
            <p:cNvPr id="438" name="Google Shape;438;p35"/>
            <p:cNvSpPr/>
            <p:nvPr/>
          </p:nvSpPr>
          <p:spPr>
            <a:xfrm>
              <a:off x="0" y="0"/>
              <a:ext cx="5913785" cy="3084567"/>
            </a:xfrm>
            <a:custGeom>
              <a:rect b="b" l="l" r="r" t="t"/>
              <a:pathLst>
                <a:path extrusionOk="0" h="3084567" w="5913785">
                  <a:moveTo>
                    <a:pt x="0" y="0"/>
                  </a:moveTo>
                  <a:lnTo>
                    <a:pt x="5913785" y="0"/>
                  </a:lnTo>
                  <a:lnTo>
                    <a:pt x="5913785" y="3084567"/>
                  </a:lnTo>
                  <a:lnTo>
                    <a:pt x="0" y="3084567"/>
                  </a:lnTo>
                  <a:close/>
                </a:path>
              </a:pathLst>
            </a:custGeom>
            <a:solidFill>
              <a:srgbClr val="AAD7D4">
                <a:alpha val="28240"/>
              </a:srgbClr>
            </a:solidFill>
            <a:ln>
              <a:noFill/>
            </a:ln>
          </p:spPr>
        </p:sp>
        <p:sp>
          <p:nvSpPr>
            <p:cNvPr id="439" name="Google Shape;439;p35"/>
            <p:cNvSpPr txBox="1"/>
            <p:nvPr/>
          </p:nvSpPr>
          <p:spPr>
            <a:xfrm>
              <a:off x="0" y="-38100"/>
              <a:ext cx="5913900" cy="3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36"/>
          <p:cNvSpPr txBox="1"/>
          <p:nvPr/>
        </p:nvSpPr>
        <p:spPr>
          <a:xfrm>
            <a:off x="464954" y="355125"/>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Summary</a:t>
            </a:r>
            <a:endParaRPr sz="5000">
              <a:solidFill>
                <a:schemeClr val="accent6"/>
              </a:solidFill>
            </a:endParaRPr>
          </a:p>
        </p:txBody>
      </p:sp>
      <p:sp>
        <p:nvSpPr>
          <p:cNvPr id="445" name="Google Shape;445;p36"/>
          <p:cNvSpPr txBox="1"/>
          <p:nvPr/>
        </p:nvSpPr>
        <p:spPr>
          <a:xfrm>
            <a:off x="409725" y="96362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pic>
        <p:nvPicPr>
          <p:cNvPr id="446" name="Google Shape;446;p36"/>
          <p:cNvPicPr preferRelativeResize="0"/>
          <p:nvPr/>
        </p:nvPicPr>
        <p:blipFill rotWithShape="1">
          <a:blip r:embed="rId4">
            <a:alphaModFix amt="85000"/>
          </a:blip>
          <a:srcRect b="0" l="15376" r="-2250" t="0"/>
          <a:stretch/>
        </p:blipFill>
        <p:spPr>
          <a:xfrm>
            <a:off x="12493700" y="0"/>
            <a:ext cx="5957801" cy="10286999"/>
          </a:xfrm>
          <a:prstGeom prst="rect">
            <a:avLst/>
          </a:prstGeom>
          <a:noFill/>
          <a:ln>
            <a:noFill/>
          </a:ln>
        </p:spPr>
      </p:pic>
      <p:graphicFrame>
        <p:nvGraphicFramePr>
          <p:cNvPr id="447" name="Google Shape;447;p36"/>
          <p:cNvGraphicFramePr/>
          <p:nvPr/>
        </p:nvGraphicFramePr>
        <p:xfrm>
          <a:off x="464950" y="1413575"/>
          <a:ext cx="3000000" cy="3000000"/>
        </p:xfrm>
        <a:graphic>
          <a:graphicData uri="http://schemas.openxmlformats.org/drawingml/2006/table">
            <a:tbl>
              <a:tblPr>
                <a:noFill/>
                <a:tableStyleId>{7B2B8D2C-B69D-4965-824E-E0630DCFBD98}</a:tableStyleId>
              </a:tblPr>
              <a:tblGrid>
                <a:gridCol w="1518300"/>
                <a:gridCol w="3149575"/>
                <a:gridCol w="3061725"/>
                <a:gridCol w="3500925"/>
              </a:tblGrid>
              <a:tr h="303950">
                <a:tc>
                  <a:txBody>
                    <a:bodyPr/>
                    <a:lstStyle/>
                    <a:p>
                      <a:pPr indent="0" lvl="0" marL="0" rtl="0" algn="ctr">
                        <a:lnSpc>
                          <a:spcPct val="115000"/>
                        </a:lnSpc>
                        <a:spcBef>
                          <a:spcPts val="0"/>
                        </a:spcBef>
                        <a:spcAft>
                          <a:spcPts val="0"/>
                        </a:spcAft>
                        <a:buNone/>
                      </a:pPr>
                      <a:r>
                        <a:rPr b="1" lang="en-US">
                          <a:solidFill>
                            <a:schemeClr val="lt1"/>
                          </a:solidFill>
                        </a:rPr>
                        <a:t>Step</a:t>
                      </a:r>
                      <a:endParaRPr b="1">
                        <a:solidFill>
                          <a:schemeClr val="lt1"/>
                        </a:solidFill>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D2F2D">
                        <a:alpha val="62660"/>
                      </a:srgbClr>
                    </a:solidFill>
                  </a:tcPr>
                </a:tc>
                <a:tc>
                  <a:txBody>
                    <a:bodyPr/>
                    <a:lstStyle/>
                    <a:p>
                      <a:pPr indent="0" lvl="0" marL="0" rtl="0" algn="ctr">
                        <a:lnSpc>
                          <a:spcPct val="115000"/>
                        </a:lnSpc>
                        <a:spcBef>
                          <a:spcPts val="0"/>
                        </a:spcBef>
                        <a:spcAft>
                          <a:spcPts val="0"/>
                        </a:spcAft>
                        <a:buNone/>
                      </a:pPr>
                      <a:r>
                        <a:rPr b="1" lang="en-US">
                          <a:solidFill>
                            <a:schemeClr val="lt1"/>
                          </a:solidFill>
                        </a:rPr>
                        <a:t>Before Cleaning</a:t>
                      </a:r>
                      <a:endParaRPr b="1">
                        <a:solidFill>
                          <a:schemeClr val="lt1"/>
                        </a:solidFill>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D2F2D">
                        <a:alpha val="62660"/>
                      </a:srgbClr>
                    </a:solidFill>
                  </a:tcPr>
                </a:tc>
                <a:tc>
                  <a:txBody>
                    <a:bodyPr/>
                    <a:lstStyle/>
                    <a:p>
                      <a:pPr indent="0" lvl="0" marL="0" rtl="0" algn="ctr">
                        <a:lnSpc>
                          <a:spcPct val="115000"/>
                        </a:lnSpc>
                        <a:spcBef>
                          <a:spcPts val="0"/>
                        </a:spcBef>
                        <a:spcAft>
                          <a:spcPts val="0"/>
                        </a:spcAft>
                        <a:buNone/>
                      </a:pPr>
                      <a:r>
                        <a:rPr b="1" lang="en-US">
                          <a:solidFill>
                            <a:schemeClr val="lt1"/>
                          </a:solidFill>
                        </a:rPr>
                        <a:t>After Cleaning</a:t>
                      </a:r>
                      <a:endParaRPr b="1">
                        <a:solidFill>
                          <a:schemeClr val="lt1"/>
                        </a:solidFill>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D2F2D">
                        <a:alpha val="62660"/>
                      </a:srgbClr>
                    </a:solidFill>
                  </a:tcPr>
                </a:tc>
                <a:tc>
                  <a:txBody>
                    <a:bodyPr/>
                    <a:lstStyle/>
                    <a:p>
                      <a:pPr indent="0" lvl="0" marL="0" rtl="0" algn="ctr">
                        <a:lnSpc>
                          <a:spcPct val="115000"/>
                        </a:lnSpc>
                        <a:spcBef>
                          <a:spcPts val="0"/>
                        </a:spcBef>
                        <a:spcAft>
                          <a:spcPts val="0"/>
                        </a:spcAft>
                        <a:buNone/>
                      </a:pPr>
                      <a:r>
                        <a:rPr b="1" lang="en-US">
                          <a:solidFill>
                            <a:schemeClr val="lt1"/>
                          </a:solidFill>
                        </a:rPr>
                        <a:t>Why This Step is Needed?</a:t>
                      </a:r>
                      <a:endParaRPr b="1">
                        <a:solidFill>
                          <a:schemeClr val="lt1"/>
                        </a:solidFill>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solidFill>
                      <a:srgbClr val="BD2F2D">
                        <a:alpha val="62660"/>
                      </a:srgbClr>
                    </a:solidFill>
                  </a:tcPr>
                </a:tc>
              </a:tr>
              <a:tr h="567375">
                <a:tc>
                  <a:txBody>
                    <a:bodyPr/>
                    <a:lstStyle/>
                    <a:p>
                      <a:pPr indent="0" lvl="0" marL="0" rtl="0" algn="l">
                        <a:lnSpc>
                          <a:spcPct val="115000"/>
                        </a:lnSpc>
                        <a:spcBef>
                          <a:spcPts val="0"/>
                        </a:spcBef>
                        <a:spcAft>
                          <a:spcPts val="0"/>
                        </a:spcAft>
                        <a:buNone/>
                      </a:pPr>
                      <a:r>
                        <a:rPr lang="en-US"/>
                        <a:t>Initial Check</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Data wasn’t reviewed yet</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Looked at the data to check for issues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Helps understand the data before making any changes.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1357675">
                <a:tc>
                  <a:txBody>
                    <a:bodyPr/>
                    <a:lstStyle/>
                    <a:p>
                      <a:pPr indent="0" lvl="0" marL="0" rtl="0" algn="l">
                        <a:lnSpc>
                          <a:spcPct val="115000"/>
                        </a:lnSpc>
                        <a:spcBef>
                          <a:spcPts val="0"/>
                        </a:spcBef>
                        <a:spcAft>
                          <a:spcPts val="0"/>
                        </a:spcAft>
                        <a:buNone/>
                      </a:pPr>
                      <a:r>
                        <a:rPr lang="en-US"/>
                        <a:t>Fixing Missing Values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avg_sales_L36M</a:t>
                      </a:r>
                      <a:r>
                        <a:rPr lang="en-US"/>
                        <a:t> had </a:t>
                      </a:r>
                      <a:r>
                        <a:rPr b="1" lang="en-US"/>
                        <a:t>missing values</a:t>
                      </a:r>
                      <a:r>
                        <a:rPr lang="en-US"/>
                        <a:t> (NaN)</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Replaced </a:t>
                      </a:r>
                      <a:r>
                        <a:rPr b="1" lang="en-US"/>
                        <a:t>NaN</a:t>
                      </a:r>
                      <a:r>
                        <a:rPr lang="en-US"/>
                        <a:t> values with </a:t>
                      </a:r>
                      <a:r>
                        <a:rPr b="1" lang="en-US"/>
                        <a:t>0</a:t>
                      </a:r>
                      <a:endParaRPr b="1"/>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Since cnt_sales_L36M was 0 when avg_sales_L36M was missing, it indicates no purchases in the last 36 months. Replacing NaN with 0 ensures numerical consistency and future calculations.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578575">
                <a:tc>
                  <a:txBody>
                    <a:bodyPr/>
                    <a:lstStyle/>
                    <a:p>
                      <a:pPr indent="0" lvl="0" marL="0" rtl="0" algn="l">
                        <a:lnSpc>
                          <a:spcPct val="115000"/>
                        </a:lnSpc>
                        <a:spcBef>
                          <a:spcPts val="0"/>
                        </a:spcBef>
                        <a:spcAft>
                          <a:spcPts val="0"/>
                        </a:spcAft>
                        <a:buNone/>
                      </a:pPr>
                      <a:r>
                        <a:rPr lang="en-US"/>
                        <a:t>Removing Duplicates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Found 1</a:t>
                      </a:r>
                      <a:r>
                        <a:rPr b="1" lang="en-US"/>
                        <a:t>44 duplicate rows</a:t>
                      </a:r>
                      <a:r>
                        <a:rPr lang="en-US"/>
                        <a:t> (72 pairs)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Removed</a:t>
                      </a:r>
                      <a:r>
                        <a:rPr lang="en-US"/>
                        <a:t> </a:t>
                      </a:r>
                      <a:r>
                        <a:rPr b="1" lang="en-US"/>
                        <a:t>72</a:t>
                      </a:r>
                      <a:r>
                        <a:rPr lang="en-US"/>
                        <a:t> duplicate rows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Keeps only unique records, avoids counting the same customer twice.</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830825">
                <a:tc rowSpan="2">
                  <a:txBody>
                    <a:bodyPr/>
                    <a:lstStyle/>
                    <a:p>
                      <a:pPr indent="0" lvl="0" marL="0" rtl="0" algn="l">
                        <a:lnSpc>
                          <a:spcPct val="115000"/>
                        </a:lnSpc>
                        <a:spcBef>
                          <a:spcPts val="0"/>
                        </a:spcBef>
                        <a:spcAft>
                          <a:spcPts val="0"/>
                        </a:spcAft>
                        <a:buNone/>
                      </a:pPr>
                      <a:r>
                        <a:rPr lang="en-US"/>
                        <a:t>Fixing Incorrect Categories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account_activity_level</a:t>
                      </a:r>
                      <a:r>
                        <a:rPr lang="en-US"/>
                        <a:t> had an extra </a:t>
                      </a:r>
                      <a:r>
                        <a:rPr b="1" lang="en-US"/>
                        <a:t>category (XYZ)</a:t>
                      </a:r>
                      <a:r>
                        <a:rPr lang="en-US"/>
                        <a:t>, which appeared once</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Removed</a:t>
                      </a:r>
                      <a:r>
                        <a:rPr lang="en-US"/>
                        <a:t> the 1 record with </a:t>
                      </a:r>
                      <a:r>
                        <a:rPr b="1" lang="en-US"/>
                        <a:t>XYZ </a:t>
                      </a:r>
                      <a:r>
                        <a:rPr lang="en-US"/>
                        <a:t>category</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Since XYZ only appeared in one row and showed no clear pattern, it was assumed to be an outlier and removed.</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830825">
                <a:tc vMerge="1"/>
                <a:tc>
                  <a:txBody>
                    <a:bodyPr/>
                    <a:lstStyle/>
                    <a:p>
                      <a:pPr indent="0" lvl="0" marL="0" rtl="0" algn="l">
                        <a:lnSpc>
                          <a:spcPct val="115000"/>
                        </a:lnSpc>
                        <a:spcBef>
                          <a:spcPts val="0"/>
                        </a:spcBef>
                        <a:spcAft>
                          <a:spcPts val="0"/>
                        </a:spcAft>
                        <a:buNone/>
                      </a:pPr>
                      <a:r>
                        <a:rPr b="1" lang="en-US"/>
                        <a:t>customer_value_level</a:t>
                      </a:r>
                      <a:r>
                        <a:rPr lang="en-US"/>
                        <a:t> had an extra </a:t>
                      </a:r>
                      <a:r>
                        <a:rPr b="1" lang="en-US"/>
                        <a:t>category (F)</a:t>
                      </a:r>
                      <a:r>
                        <a:rPr lang="en-US"/>
                        <a:t>, which appeared once</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Removed</a:t>
                      </a:r>
                      <a:r>
                        <a:rPr lang="en-US"/>
                        <a:t> the 1 record with </a:t>
                      </a:r>
                      <a:r>
                        <a:rPr b="1" lang="en-US"/>
                        <a:t>F</a:t>
                      </a:r>
                      <a:r>
                        <a:rPr lang="en-US"/>
                        <a:t> category</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Since F only appeared in one row and showed no clear pattern, it was assumed to be an outlier and removed.</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1094225">
                <a:tc rowSpan="3">
                  <a:txBody>
                    <a:bodyPr/>
                    <a:lstStyle/>
                    <a:p>
                      <a:pPr indent="0" lvl="0" marL="0" rtl="0" algn="l">
                        <a:lnSpc>
                          <a:spcPct val="115000"/>
                        </a:lnSpc>
                        <a:spcBef>
                          <a:spcPts val="0"/>
                        </a:spcBef>
                        <a:spcAft>
                          <a:spcPts val="0"/>
                        </a:spcAft>
                        <a:buNone/>
                      </a:pPr>
                      <a:r>
                        <a:rPr lang="en-US"/>
                        <a:t>Fixing Data Types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account_id</a:t>
                      </a:r>
                      <a:r>
                        <a:rPr lang="en-US"/>
                        <a:t> was a number </a:t>
                      </a:r>
                      <a:r>
                        <a:rPr b="1" lang="en-US"/>
                        <a:t>(int)</a:t>
                      </a:r>
                      <a:endParaRPr b="1"/>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Changed account_id to </a:t>
                      </a:r>
                      <a:r>
                        <a:rPr b="1" lang="en-US"/>
                        <a:t>text (str)</a:t>
                      </a:r>
                      <a:endParaRPr b="1"/>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account_id is a unique identifier, not a numerical value for calculations. Changing it to text prevents unintended mathematical operations.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567375">
                <a:tc vMerge="1"/>
                <a:tc>
                  <a:txBody>
                    <a:bodyPr/>
                    <a:lstStyle/>
                    <a:p>
                      <a:pPr indent="0" lvl="0" marL="0" rtl="0" algn="l">
                        <a:lnSpc>
                          <a:spcPct val="115000"/>
                        </a:lnSpc>
                        <a:spcBef>
                          <a:spcPts val="0"/>
                        </a:spcBef>
                        <a:spcAft>
                          <a:spcPts val="0"/>
                        </a:spcAft>
                        <a:buNone/>
                      </a:pPr>
                      <a:r>
                        <a:rPr b="1" lang="en-US"/>
                        <a:t>MOB</a:t>
                      </a:r>
                      <a:r>
                        <a:rPr lang="en-US"/>
                        <a:t> was a decimal </a:t>
                      </a:r>
                      <a:r>
                        <a:rPr b="1" lang="en-US"/>
                        <a:t>(float)</a:t>
                      </a:r>
                      <a:endParaRPr b="1"/>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Changed MOB to whole </a:t>
                      </a:r>
                      <a:r>
                        <a:rPr b="1" lang="en-US"/>
                        <a:t>number (int)</a:t>
                      </a:r>
                      <a:endParaRPr b="1"/>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MOB shows months, so it should be a whole number.</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953150">
                <a:tc vMerge="1"/>
                <a:tc>
                  <a:txBody>
                    <a:bodyPr/>
                    <a:lstStyle/>
                    <a:p>
                      <a:pPr indent="0" lvl="0" marL="0" rtl="0" algn="l">
                        <a:lnSpc>
                          <a:spcPct val="115000"/>
                        </a:lnSpc>
                        <a:spcBef>
                          <a:spcPts val="0"/>
                        </a:spcBef>
                        <a:spcAft>
                          <a:spcPts val="0"/>
                        </a:spcAft>
                        <a:buNone/>
                      </a:pPr>
                      <a:r>
                        <a:rPr b="1" lang="en-US"/>
                        <a:t>birth_date</a:t>
                      </a:r>
                      <a:r>
                        <a:rPr lang="en-US"/>
                        <a:t> was text </a:t>
                      </a:r>
                      <a:r>
                        <a:rPr b="1" lang="en-US"/>
                        <a:t>(object)</a:t>
                      </a:r>
                      <a:endParaRPr b="1"/>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Changed birth_date to date format </a:t>
                      </a:r>
                      <a:r>
                        <a:rPr b="1" lang="en-US"/>
                        <a:t>(datetime)</a:t>
                      </a:r>
                      <a:endParaRPr b="1"/>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chemeClr val="dk1"/>
                          </a:solidFill>
                        </a:rPr>
                        <a:t>birth_date contains date of birth, so converting it to datetime format makes it easier for time-based analysis, such as calculating age etc.</a:t>
                      </a:r>
                      <a:endParaRPr sz="1700">
                        <a:solidFill>
                          <a:schemeClr val="dk1"/>
                        </a:solidFill>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r h="578575">
                <a:tc>
                  <a:txBody>
                    <a:bodyPr/>
                    <a:lstStyle/>
                    <a:p>
                      <a:pPr indent="0" lvl="0" marL="0" rtl="0" algn="l">
                        <a:lnSpc>
                          <a:spcPct val="115000"/>
                        </a:lnSpc>
                        <a:spcBef>
                          <a:spcPts val="0"/>
                        </a:spcBef>
                        <a:spcAft>
                          <a:spcPts val="0"/>
                        </a:spcAft>
                        <a:buNone/>
                      </a:pPr>
                      <a:r>
                        <a:rPr lang="en-US"/>
                        <a:t>Adding Age Column</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No age column in the dataset</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US"/>
                        <a:t>Added age column</a:t>
                      </a:r>
                      <a:r>
                        <a:rPr lang="en-US"/>
                        <a:t> based on birth_date (cut off May 31, 2023)</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Age helps in customer segmentation and analysis.</a:t>
                      </a:r>
                      <a:endParaRPr/>
                    </a:p>
                  </a:txBody>
                  <a:tcPr marT="19050" marB="19050" marR="28575" marL="28575" anchor="ctr">
                    <a:lnL cap="flat" cmpd="sng" w="9525">
                      <a:solidFill>
                        <a:srgbClr val="7F7F7F"/>
                      </a:solidFill>
                      <a:prstDash val="solid"/>
                      <a:round/>
                      <a:headEnd len="sm" w="sm" type="none"/>
                      <a:tailEnd len="sm" w="sm" type="none"/>
                    </a:lnL>
                    <a:lnR cap="flat" cmpd="sng" w="9525">
                      <a:solidFill>
                        <a:srgbClr val="7F7F7F"/>
                      </a:solidFill>
                      <a:prstDash val="solid"/>
                      <a:round/>
                      <a:headEnd len="sm" w="sm" type="none"/>
                      <a:tailEnd len="sm" w="sm" type="none"/>
                    </a:lnR>
                    <a:lnT cap="flat" cmpd="sng" w="9525">
                      <a:solidFill>
                        <a:srgbClr val="7F7F7F"/>
                      </a:solidFill>
                      <a:prstDash val="solid"/>
                      <a:round/>
                      <a:headEnd len="sm" w="sm" type="none"/>
                      <a:tailEnd len="sm" w="sm" type="none"/>
                    </a:lnT>
                    <a:lnB cap="flat" cmpd="sng" w="9525">
                      <a:solidFill>
                        <a:srgbClr val="7F7F7F"/>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pic>
        <p:nvPicPr>
          <p:cNvPr id="452" name="Google Shape;452;p37"/>
          <p:cNvPicPr preferRelativeResize="0"/>
          <p:nvPr/>
        </p:nvPicPr>
        <p:blipFill>
          <a:blip r:embed="rId3">
            <a:alphaModFix amt="86000"/>
          </a:blip>
          <a:stretch>
            <a:fillRect/>
          </a:stretch>
        </p:blipFill>
        <p:spPr>
          <a:xfrm>
            <a:off x="0" y="-1312"/>
            <a:ext cx="18288000" cy="10289624"/>
          </a:xfrm>
          <a:prstGeom prst="rect">
            <a:avLst/>
          </a:prstGeom>
          <a:noFill/>
          <a:ln>
            <a:noFill/>
          </a:ln>
        </p:spPr>
      </p:pic>
      <p:sp>
        <p:nvSpPr>
          <p:cNvPr id="453" name="Google Shape;453;p37"/>
          <p:cNvSpPr txBox="1"/>
          <p:nvPr/>
        </p:nvSpPr>
        <p:spPr>
          <a:xfrm>
            <a:off x="8641550" y="4606050"/>
            <a:ext cx="9336600" cy="21498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7200">
                <a:solidFill>
                  <a:schemeClr val="lt1"/>
                </a:solidFill>
                <a:latin typeface="Poppins"/>
                <a:ea typeface="Poppins"/>
                <a:cs typeface="Poppins"/>
                <a:sym typeface="Poppins"/>
              </a:rPr>
              <a:t>Descriptive Statistics</a:t>
            </a:r>
            <a:endParaRPr sz="7200">
              <a:solidFill>
                <a:schemeClr val="lt1"/>
              </a:solidFill>
              <a:latin typeface="Calibri"/>
              <a:ea typeface="Calibri"/>
              <a:cs typeface="Calibri"/>
              <a:sym typeface="Calibri"/>
            </a:endParaRPr>
          </a:p>
        </p:txBody>
      </p:sp>
      <p:grpSp>
        <p:nvGrpSpPr>
          <p:cNvPr id="454" name="Google Shape;454;p37"/>
          <p:cNvGrpSpPr/>
          <p:nvPr/>
        </p:nvGrpSpPr>
        <p:grpSpPr>
          <a:xfrm>
            <a:off x="-2083212" y="14993406"/>
            <a:ext cx="22454487" cy="11856580"/>
            <a:chOff x="0" y="-38100"/>
            <a:chExt cx="5913900" cy="3122700"/>
          </a:xfrm>
        </p:grpSpPr>
        <p:sp>
          <p:nvSpPr>
            <p:cNvPr id="455" name="Google Shape;455;p37"/>
            <p:cNvSpPr/>
            <p:nvPr/>
          </p:nvSpPr>
          <p:spPr>
            <a:xfrm>
              <a:off x="0" y="0"/>
              <a:ext cx="5913785" cy="3084567"/>
            </a:xfrm>
            <a:custGeom>
              <a:rect b="b" l="l" r="r" t="t"/>
              <a:pathLst>
                <a:path extrusionOk="0" h="3084567" w="5913785">
                  <a:moveTo>
                    <a:pt x="0" y="0"/>
                  </a:moveTo>
                  <a:lnTo>
                    <a:pt x="5913785" y="0"/>
                  </a:lnTo>
                  <a:lnTo>
                    <a:pt x="5913785" y="3084567"/>
                  </a:lnTo>
                  <a:lnTo>
                    <a:pt x="0" y="3084567"/>
                  </a:lnTo>
                  <a:close/>
                </a:path>
              </a:pathLst>
            </a:custGeom>
            <a:solidFill>
              <a:srgbClr val="AAD7D4">
                <a:alpha val="28240"/>
              </a:srgbClr>
            </a:solidFill>
            <a:ln>
              <a:noFill/>
            </a:ln>
          </p:spPr>
        </p:sp>
        <p:sp>
          <p:nvSpPr>
            <p:cNvPr id="456" name="Google Shape;456;p37"/>
            <p:cNvSpPr txBox="1"/>
            <p:nvPr/>
          </p:nvSpPr>
          <p:spPr>
            <a:xfrm>
              <a:off x="0" y="-38100"/>
              <a:ext cx="5913900" cy="3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38"/>
          <p:cNvSpPr txBox="1"/>
          <p:nvPr/>
        </p:nvSpPr>
        <p:spPr>
          <a:xfrm>
            <a:off x="566174" y="192150"/>
            <a:ext cx="115305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Total Sales in The Last 3 Years</a:t>
            </a:r>
            <a:endParaRPr sz="5000">
              <a:solidFill>
                <a:schemeClr val="dk2"/>
              </a:solidFill>
            </a:endParaRPr>
          </a:p>
        </p:txBody>
      </p:sp>
      <p:sp>
        <p:nvSpPr>
          <p:cNvPr id="462" name="Google Shape;462;p38"/>
          <p:cNvSpPr/>
          <p:nvPr/>
        </p:nvSpPr>
        <p:spPr>
          <a:xfrm>
            <a:off x="985275" y="1340025"/>
            <a:ext cx="83514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US" sz="1800">
                <a:solidFill>
                  <a:schemeClr val="lt1"/>
                </a:solidFill>
                <a:latin typeface="Calibri"/>
                <a:ea typeface="Calibri"/>
                <a:cs typeface="Calibri"/>
                <a:sym typeface="Calibri"/>
              </a:rPr>
              <a:t>Calculate the total sales in the last 3 years</a:t>
            </a:r>
            <a:endParaRPr b="1" sz="1800">
              <a:solidFill>
                <a:schemeClr val="lt1"/>
              </a:solidFill>
              <a:latin typeface="Calibri"/>
              <a:ea typeface="Calibri"/>
              <a:cs typeface="Calibri"/>
              <a:sym typeface="Calibri"/>
            </a:endParaRPr>
          </a:p>
        </p:txBody>
      </p:sp>
      <p:sp>
        <p:nvSpPr>
          <p:cNvPr id="463" name="Google Shape;463;p38"/>
          <p:cNvSpPr/>
          <p:nvPr/>
        </p:nvSpPr>
        <p:spPr>
          <a:xfrm>
            <a:off x="566175" y="9943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464" name="Google Shape;464;p38"/>
          <p:cNvSpPr txBox="1"/>
          <p:nvPr/>
        </p:nvSpPr>
        <p:spPr>
          <a:xfrm>
            <a:off x="985275" y="2074375"/>
            <a:ext cx="82128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US">
                <a:solidFill>
                  <a:srgbClr val="1F1F1F"/>
                </a:solidFill>
                <a:highlight>
                  <a:srgbClr val="FFFFFF"/>
                </a:highlight>
              </a:rPr>
              <a:t>Following data cleaning, we initiate exploratory analysis by Calculate total sales for each account by multiplying average sales and sales count in the past 3 years. Then, sum all total sales using .sum ())</a:t>
            </a:r>
            <a:endParaRPr>
              <a:solidFill>
                <a:srgbClr val="1F1F1F"/>
              </a:solidFill>
            </a:endParaRPr>
          </a:p>
        </p:txBody>
      </p:sp>
      <p:sp>
        <p:nvSpPr>
          <p:cNvPr id="465" name="Google Shape;465;p38"/>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466" name="Google Shape;466;p38"/>
          <p:cNvSpPr/>
          <p:nvPr/>
        </p:nvSpPr>
        <p:spPr>
          <a:xfrm>
            <a:off x="1002041" y="3198100"/>
            <a:ext cx="83514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467" name="Google Shape;467;p38"/>
          <p:cNvSpPr/>
          <p:nvPr/>
        </p:nvSpPr>
        <p:spPr>
          <a:xfrm>
            <a:off x="577125" y="2791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468" name="Google Shape;468;p38"/>
          <p:cNvSpPr/>
          <p:nvPr/>
        </p:nvSpPr>
        <p:spPr>
          <a:xfrm>
            <a:off x="985275" y="7646350"/>
            <a:ext cx="83514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Insight</a:t>
            </a:r>
            <a:endParaRPr b="1" sz="1800">
              <a:solidFill>
                <a:schemeClr val="lt1"/>
              </a:solidFill>
              <a:latin typeface="Calibri"/>
              <a:ea typeface="Calibri"/>
              <a:cs typeface="Calibri"/>
              <a:sym typeface="Calibri"/>
            </a:endParaRPr>
          </a:p>
        </p:txBody>
      </p:sp>
      <p:sp>
        <p:nvSpPr>
          <p:cNvPr id="469" name="Google Shape;469;p38"/>
          <p:cNvSpPr/>
          <p:nvPr/>
        </p:nvSpPr>
        <p:spPr>
          <a:xfrm>
            <a:off x="566175" y="73006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470" name="Google Shape;470;p38"/>
          <p:cNvSpPr txBox="1"/>
          <p:nvPr/>
        </p:nvSpPr>
        <p:spPr>
          <a:xfrm>
            <a:off x="985275" y="8435900"/>
            <a:ext cx="82128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a:solidFill>
                  <a:srgbClr val="1F1F1F"/>
                </a:solidFill>
                <a:highlight>
                  <a:srgbClr val="FFFFFF"/>
                </a:highlight>
              </a:rPr>
              <a:t>The total sales for all 12,355 clients in the last 3 years is </a:t>
            </a:r>
            <a:r>
              <a:rPr b="1" lang="en-US">
                <a:solidFill>
                  <a:srgbClr val="1F1F1F"/>
                </a:solidFill>
              </a:rPr>
              <a:t>402,570,520.0</a:t>
            </a:r>
            <a:r>
              <a:rPr lang="en-US">
                <a:solidFill>
                  <a:srgbClr val="1F1F1F"/>
                </a:solidFill>
                <a:highlight>
                  <a:srgbClr val="FFFFFF"/>
                </a:highlight>
              </a:rPr>
              <a:t> euros. This is derived by summing the individual total sales for each account, which are calculated by multiplying avg_sales_L36M and cnt_sales_L36M.</a:t>
            </a:r>
            <a:endParaRPr>
              <a:solidFill>
                <a:srgbClr val="1F1F1F"/>
              </a:solidFill>
            </a:endParaRPr>
          </a:p>
        </p:txBody>
      </p:sp>
      <p:sp>
        <p:nvSpPr>
          <p:cNvPr id="471" name="Google Shape;471;p38"/>
          <p:cNvSpPr txBox="1"/>
          <p:nvPr/>
        </p:nvSpPr>
        <p:spPr>
          <a:xfrm>
            <a:off x="1001763" y="4054175"/>
            <a:ext cx="8335200" cy="31872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Clr>
                <a:schemeClr val="dk1"/>
              </a:buClr>
              <a:buSzPts val="1100"/>
              <a:buFont typeface="Arial"/>
              <a:buNone/>
            </a:pPr>
            <a:r>
              <a:rPr lang="en-US" sz="1300">
                <a:solidFill>
                  <a:srgbClr val="008000"/>
                </a:solidFill>
                <a:latin typeface="Courier New"/>
                <a:ea typeface="Courier New"/>
                <a:cs typeface="Courier New"/>
                <a:sym typeface="Courier New"/>
              </a:rPr>
              <a:t># Step 1: calculate total sales = avg_sales_L36M * cnt_sales_l36M</a:t>
            </a:r>
            <a:endParaRPr sz="13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300">
                <a:solidFill>
                  <a:schemeClr val="dk1"/>
                </a:solidFill>
                <a:latin typeface="Courier New"/>
                <a:ea typeface="Courier New"/>
                <a:cs typeface="Courier New"/>
                <a:sym typeface="Courier New"/>
              </a:rPr>
              <a:t>df[</a:t>
            </a:r>
            <a:r>
              <a:rPr lang="en-US" sz="1300">
                <a:solidFill>
                  <a:srgbClr val="A31515"/>
                </a:solidFill>
                <a:latin typeface="Courier New"/>
                <a:ea typeface="Courier New"/>
                <a:cs typeface="Courier New"/>
                <a:sym typeface="Courier New"/>
              </a:rPr>
              <a:t>'total_sales_L36M'</a:t>
            </a:r>
            <a:r>
              <a:rPr lang="en-US" sz="1300">
                <a:solidFill>
                  <a:schemeClr val="dk1"/>
                </a:solidFill>
                <a:latin typeface="Courier New"/>
                <a:ea typeface="Courier New"/>
                <a:cs typeface="Courier New"/>
                <a:sym typeface="Courier New"/>
              </a:rPr>
              <a:t>] = (df[</a:t>
            </a:r>
            <a:r>
              <a:rPr lang="en-US" sz="1300">
                <a:solidFill>
                  <a:srgbClr val="A31515"/>
                </a:solidFill>
                <a:latin typeface="Courier New"/>
                <a:ea typeface="Courier New"/>
                <a:cs typeface="Courier New"/>
                <a:sym typeface="Courier New"/>
              </a:rPr>
              <a:t>'avg_sales_L36M'</a:t>
            </a:r>
            <a:r>
              <a:rPr lang="en-US" sz="1300">
                <a:solidFill>
                  <a:schemeClr val="dk1"/>
                </a:solidFill>
                <a:latin typeface="Courier New"/>
                <a:ea typeface="Courier New"/>
                <a:cs typeface="Courier New"/>
                <a:sym typeface="Courier New"/>
              </a:rPr>
              <a:t>] * df[</a:t>
            </a:r>
            <a:r>
              <a:rPr lang="en-US" sz="1300">
                <a:solidFill>
                  <a:srgbClr val="A31515"/>
                </a:solidFill>
                <a:latin typeface="Courier New"/>
                <a:ea typeface="Courier New"/>
                <a:cs typeface="Courier New"/>
                <a:sym typeface="Courier New"/>
              </a:rPr>
              <a:t>'cnt_sales_L36M'</a:t>
            </a:r>
            <a:r>
              <a:rPr lang="en-US"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300">
                <a:solidFill>
                  <a:schemeClr val="dk1"/>
                </a:solidFill>
                <a:latin typeface="Courier New"/>
                <a:ea typeface="Courier New"/>
                <a:cs typeface="Courier New"/>
                <a:sym typeface="Courier New"/>
              </a:rPr>
              <a:t>df. info()</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300">
                <a:solidFill>
                  <a:schemeClr val="dk1"/>
                </a:solidFill>
                <a:latin typeface="Courier New"/>
                <a:ea typeface="Courier New"/>
                <a:cs typeface="Courier New"/>
                <a:sym typeface="Courier New"/>
              </a:rPr>
              <a:t>df.head()</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300">
                <a:solidFill>
                  <a:srgbClr val="008000"/>
                </a:solidFill>
                <a:latin typeface="Courier New"/>
                <a:ea typeface="Courier New"/>
                <a:cs typeface="Courier New"/>
                <a:sym typeface="Courier New"/>
              </a:rPr>
              <a:t>#calculate overall total sales</a:t>
            </a:r>
            <a:endParaRPr sz="13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300">
                <a:solidFill>
                  <a:schemeClr val="dk1"/>
                </a:solidFill>
                <a:latin typeface="Courier New"/>
                <a:ea typeface="Courier New"/>
                <a:cs typeface="Courier New"/>
                <a:sym typeface="Courier New"/>
              </a:rPr>
              <a:t>total_sales = df[</a:t>
            </a:r>
            <a:r>
              <a:rPr lang="en-US" sz="1300">
                <a:solidFill>
                  <a:srgbClr val="A31515"/>
                </a:solidFill>
                <a:latin typeface="Courier New"/>
                <a:ea typeface="Courier New"/>
                <a:cs typeface="Courier New"/>
                <a:sym typeface="Courier New"/>
              </a:rPr>
              <a:t>'total_sales_L36M'</a:t>
            </a:r>
            <a:r>
              <a:rPr lang="en-US" sz="1300">
                <a:solidFill>
                  <a:schemeClr val="dk1"/>
                </a:solidFill>
                <a:latin typeface="Courier New"/>
                <a:ea typeface="Courier New"/>
                <a:cs typeface="Courier New"/>
                <a:sym typeface="Courier New"/>
              </a:rPr>
              <a:t>].</a:t>
            </a:r>
            <a:r>
              <a:rPr lang="en-US" sz="1300">
                <a:solidFill>
                  <a:srgbClr val="795E26"/>
                </a:solidFill>
                <a:latin typeface="Courier New"/>
                <a:ea typeface="Courier New"/>
                <a:cs typeface="Courier New"/>
                <a:sym typeface="Courier New"/>
              </a:rPr>
              <a:t>sum</a:t>
            </a:r>
            <a:r>
              <a:rPr lang="en-US"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300">
                <a:solidFill>
                  <a:srgbClr val="795E26"/>
                </a:solidFill>
                <a:latin typeface="Courier New"/>
                <a:ea typeface="Courier New"/>
                <a:cs typeface="Courier New"/>
                <a:sym typeface="Courier New"/>
              </a:rPr>
              <a:t>print</a:t>
            </a:r>
            <a:r>
              <a:rPr lang="en-US" sz="1300">
                <a:solidFill>
                  <a:schemeClr val="dk1"/>
                </a:solidFill>
                <a:latin typeface="Courier New"/>
                <a:ea typeface="Courier New"/>
                <a:cs typeface="Courier New"/>
                <a:sym typeface="Courier New"/>
              </a:rPr>
              <a:t>(</a:t>
            </a:r>
            <a:r>
              <a:rPr lang="en-US" sz="1300">
                <a:solidFill>
                  <a:srgbClr val="0000FF"/>
                </a:solidFill>
                <a:latin typeface="Courier New"/>
                <a:ea typeface="Courier New"/>
                <a:cs typeface="Courier New"/>
                <a:sym typeface="Courier New"/>
              </a:rPr>
              <a:t>f</a:t>
            </a:r>
            <a:r>
              <a:rPr lang="en-US" sz="1300">
                <a:solidFill>
                  <a:srgbClr val="A31515"/>
                </a:solidFill>
                <a:latin typeface="Courier New"/>
                <a:ea typeface="Courier New"/>
                <a:cs typeface="Courier New"/>
                <a:sym typeface="Courier New"/>
              </a:rPr>
              <a:t>"The total sales for all 12,355 clients in the last 3 years is </a:t>
            </a:r>
            <a:r>
              <a:rPr lang="en-US" sz="1300">
                <a:solidFill>
                  <a:schemeClr val="dk1"/>
                </a:solidFill>
                <a:latin typeface="Courier New"/>
                <a:ea typeface="Courier New"/>
                <a:cs typeface="Courier New"/>
                <a:sym typeface="Courier New"/>
              </a:rPr>
              <a:t>{total_sales}</a:t>
            </a:r>
            <a:r>
              <a:rPr lang="en-US" sz="1300">
                <a:solidFill>
                  <a:srgbClr val="A31515"/>
                </a:solidFill>
                <a:latin typeface="Courier New"/>
                <a:ea typeface="Courier New"/>
                <a:cs typeface="Courier New"/>
                <a:sym typeface="Courier New"/>
              </a:rPr>
              <a:t> euros."</a:t>
            </a:r>
            <a:r>
              <a:rPr lang="en-US" sz="1300">
                <a:solidFill>
                  <a:schemeClr val="dk1"/>
                </a:solidFill>
                <a:latin typeface="Courier New"/>
                <a:ea typeface="Courier New"/>
                <a:cs typeface="Courier New"/>
                <a:sym typeface="Courier New"/>
              </a:rPr>
              <a:t>)</a:t>
            </a:r>
            <a:endParaRPr sz="13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300">
              <a:solidFill>
                <a:srgbClr val="008000"/>
              </a:solidFill>
              <a:latin typeface="Courier New"/>
              <a:ea typeface="Courier New"/>
              <a:cs typeface="Courier New"/>
              <a:sym typeface="Courier New"/>
            </a:endParaRPr>
          </a:p>
        </p:txBody>
      </p:sp>
      <p:pic>
        <p:nvPicPr>
          <p:cNvPr id="472" name="Google Shape;472;p38"/>
          <p:cNvPicPr preferRelativeResize="0"/>
          <p:nvPr/>
        </p:nvPicPr>
        <p:blipFill>
          <a:blip r:embed="rId4">
            <a:alphaModFix/>
          </a:blip>
          <a:stretch>
            <a:fillRect/>
          </a:stretch>
        </p:blipFill>
        <p:spPr>
          <a:xfrm>
            <a:off x="9820273" y="1340025"/>
            <a:ext cx="7435724" cy="4952075"/>
          </a:xfrm>
          <a:prstGeom prst="rect">
            <a:avLst/>
          </a:prstGeom>
          <a:noFill/>
          <a:ln>
            <a:noFill/>
          </a:ln>
        </p:spPr>
      </p:pic>
      <p:pic>
        <p:nvPicPr>
          <p:cNvPr id="473" name="Google Shape;473;p38"/>
          <p:cNvPicPr preferRelativeResize="0"/>
          <p:nvPr/>
        </p:nvPicPr>
        <p:blipFill>
          <a:blip r:embed="rId5">
            <a:alphaModFix/>
          </a:blip>
          <a:stretch>
            <a:fillRect/>
          </a:stretch>
        </p:blipFill>
        <p:spPr>
          <a:xfrm>
            <a:off x="9820275" y="6598325"/>
            <a:ext cx="8124825" cy="26414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7" name="Shape 477"/>
        <p:cNvGrpSpPr/>
        <p:nvPr/>
      </p:nvGrpSpPr>
      <p:grpSpPr>
        <a:xfrm>
          <a:off x="0" y="0"/>
          <a:ext cx="0" cy="0"/>
          <a:chOff x="0" y="0"/>
          <a:chExt cx="0" cy="0"/>
        </a:xfrm>
      </p:grpSpPr>
      <p:sp>
        <p:nvSpPr>
          <p:cNvPr id="478" name="Google Shape;478;p39"/>
          <p:cNvSpPr txBox="1"/>
          <p:nvPr/>
        </p:nvSpPr>
        <p:spPr>
          <a:xfrm>
            <a:off x="1010138" y="3987375"/>
            <a:ext cx="8335200" cy="57720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Step 1 : assign the column into a variable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ts=df[</a:t>
            </a:r>
            <a:r>
              <a:rPr lang="en-US">
                <a:solidFill>
                  <a:srgbClr val="A31515"/>
                </a:solidFill>
                <a:latin typeface="Courier New"/>
                <a:ea typeface="Courier New"/>
                <a:cs typeface="Courier New"/>
                <a:sym typeface="Courier New"/>
              </a:rPr>
              <a:t>'total_sales_L36M'</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Step 2 : creating category from total_sales_L36M use loc to filter clients with total sales = 0</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Diving into 2 category and inpute as sales_status_L36M column</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df.loc[(ts == </a:t>
            </a:r>
            <a:r>
              <a:rPr lang="en-US">
                <a:solidFill>
                  <a:srgbClr val="116644"/>
                </a:solidFill>
                <a:latin typeface="Courier New"/>
                <a:ea typeface="Courier New"/>
                <a:cs typeface="Courier New"/>
                <a:sym typeface="Courier New"/>
              </a:rPr>
              <a:t>0</a:t>
            </a:r>
            <a:r>
              <a:rPr lang="en-US">
                <a:solidFill>
                  <a:schemeClr val="dk1"/>
                </a:solidFill>
                <a:latin typeface="Courier New"/>
                <a:ea typeface="Courier New"/>
                <a:cs typeface="Courier New"/>
                <a:sym typeface="Courier New"/>
              </a:rPr>
              <a:t>), </a:t>
            </a:r>
            <a:r>
              <a:rPr lang="en-US">
                <a:solidFill>
                  <a:srgbClr val="A31515"/>
                </a:solidFill>
                <a:latin typeface="Courier New"/>
                <a:ea typeface="Courier New"/>
                <a:cs typeface="Courier New"/>
                <a:sym typeface="Courier New"/>
              </a:rPr>
              <a:t>'sales_status_L36M'</a:t>
            </a:r>
            <a:r>
              <a:rPr lang="en-US">
                <a:solidFill>
                  <a:schemeClr val="dk1"/>
                </a:solidFill>
                <a:latin typeface="Courier New"/>
                <a:ea typeface="Courier New"/>
                <a:cs typeface="Courier New"/>
                <a:sym typeface="Courier New"/>
              </a:rPr>
              <a:t>] =</a:t>
            </a:r>
            <a:r>
              <a:rPr lang="en-US">
                <a:solidFill>
                  <a:srgbClr val="A31515"/>
                </a:solidFill>
                <a:latin typeface="Courier New"/>
                <a:ea typeface="Courier New"/>
                <a:cs typeface="Courier New"/>
                <a:sym typeface="Courier New"/>
              </a:rPr>
              <a:t>'Inactive'</a:t>
            </a:r>
            <a:r>
              <a:rPr lang="en-US">
                <a:solidFill>
                  <a:schemeClr val="dk1"/>
                </a:solidFill>
                <a:latin typeface="Courier New"/>
                <a:ea typeface="Courier New"/>
                <a:cs typeface="Courier New"/>
                <a:sym typeface="Courier New"/>
              </a:rPr>
              <a:t> </a:t>
            </a:r>
            <a:r>
              <a:rPr lang="en-US">
                <a:solidFill>
                  <a:srgbClr val="008000"/>
                </a:solidFill>
                <a:latin typeface="Courier New"/>
                <a:ea typeface="Courier New"/>
                <a:cs typeface="Courier New"/>
                <a:sym typeface="Courier New"/>
              </a:rPr>
              <a:t>#total sales = 0</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df.loc[(ts &gt; </a:t>
            </a:r>
            <a:r>
              <a:rPr lang="en-US">
                <a:solidFill>
                  <a:srgbClr val="116644"/>
                </a:solidFill>
                <a:latin typeface="Courier New"/>
                <a:ea typeface="Courier New"/>
                <a:cs typeface="Courier New"/>
                <a:sym typeface="Courier New"/>
              </a:rPr>
              <a:t>0</a:t>
            </a:r>
            <a:r>
              <a:rPr lang="en-US">
                <a:solidFill>
                  <a:schemeClr val="dk1"/>
                </a:solidFill>
                <a:latin typeface="Courier New"/>
                <a:ea typeface="Courier New"/>
                <a:cs typeface="Courier New"/>
                <a:sym typeface="Courier New"/>
              </a:rPr>
              <a:t>), </a:t>
            </a:r>
            <a:r>
              <a:rPr lang="en-US">
                <a:solidFill>
                  <a:srgbClr val="A31515"/>
                </a:solidFill>
                <a:latin typeface="Courier New"/>
                <a:ea typeface="Courier New"/>
                <a:cs typeface="Courier New"/>
                <a:sym typeface="Courier New"/>
              </a:rPr>
              <a:t>'sales_status_L36M'</a:t>
            </a:r>
            <a:r>
              <a:rPr lang="en-US">
                <a:solidFill>
                  <a:schemeClr val="dk1"/>
                </a:solidFill>
                <a:latin typeface="Courier New"/>
                <a:ea typeface="Courier New"/>
                <a:cs typeface="Courier New"/>
                <a:sym typeface="Courier New"/>
              </a:rPr>
              <a:t>] = </a:t>
            </a:r>
            <a:r>
              <a:rPr lang="en-US">
                <a:solidFill>
                  <a:srgbClr val="A31515"/>
                </a:solidFill>
                <a:latin typeface="Courier New"/>
                <a:ea typeface="Courier New"/>
                <a:cs typeface="Courier New"/>
                <a:sym typeface="Courier New"/>
              </a:rPr>
              <a:t>'Active'</a:t>
            </a:r>
            <a:r>
              <a:rPr lang="en-US">
                <a:solidFill>
                  <a:schemeClr val="dk1"/>
                </a:solidFill>
                <a:latin typeface="Courier New"/>
                <a:ea typeface="Courier New"/>
                <a:cs typeface="Courier New"/>
                <a:sym typeface="Courier New"/>
              </a:rPr>
              <a:t> </a:t>
            </a:r>
            <a:r>
              <a:rPr lang="en-US">
                <a:solidFill>
                  <a:srgbClr val="008000"/>
                </a:solidFill>
                <a:latin typeface="Courier New"/>
                <a:ea typeface="Courier New"/>
                <a:cs typeface="Courier New"/>
                <a:sym typeface="Courier New"/>
              </a:rPr>
              <a:t>#total sales &gt; 0</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Step 3a : using info to calculate numbers of inactive clients</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df[df[</a:t>
            </a:r>
            <a:r>
              <a:rPr lang="en-US">
                <a:solidFill>
                  <a:srgbClr val="A31515"/>
                </a:solidFill>
                <a:latin typeface="Courier New"/>
                <a:ea typeface="Courier New"/>
                <a:cs typeface="Courier New"/>
                <a:sym typeface="Courier New"/>
              </a:rPr>
              <a:t>'sales_status_L36M'</a:t>
            </a:r>
            <a:r>
              <a:rPr lang="en-US">
                <a:solidFill>
                  <a:schemeClr val="dk1"/>
                </a:solidFill>
                <a:latin typeface="Courier New"/>
                <a:ea typeface="Courier New"/>
                <a:cs typeface="Courier New"/>
                <a:sym typeface="Courier New"/>
              </a:rPr>
              <a:t>] == </a:t>
            </a:r>
            <a:r>
              <a:rPr lang="en-US">
                <a:solidFill>
                  <a:srgbClr val="A31515"/>
                </a:solidFill>
                <a:latin typeface="Courier New"/>
                <a:ea typeface="Courier New"/>
                <a:cs typeface="Courier New"/>
                <a:sym typeface="Courier New"/>
              </a:rPr>
              <a:t>'Inactive'</a:t>
            </a:r>
            <a:r>
              <a:rPr lang="en-US">
                <a:solidFill>
                  <a:schemeClr val="dk1"/>
                </a:solidFill>
                <a:latin typeface="Courier New"/>
                <a:ea typeface="Courier New"/>
                <a:cs typeface="Courier New"/>
                <a:sym typeface="Courier New"/>
              </a:rPr>
              <a:t>].info()</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Step 3b : alternative 2 using .value_counts to calculate number of sales_status_L36M on each category</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sales_status_L36M = df[</a:t>
            </a:r>
            <a:r>
              <a:rPr lang="en-US">
                <a:solidFill>
                  <a:srgbClr val="A31515"/>
                </a:solidFill>
                <a:latin typeface="Courier New"/>
                <a:ea typeface="Courier New"/>
                <a:cs typeface="Courier New"/>
                <a:sym typeface="Courier New"/>
              </a:rPr>
              <a:t>'sales_status_L36M'</a:t>
            </a:r>
            <a:r>
              <a:rPr lang="en-US">
                <a:solidFill>
                  <a:schemeClr val="dk1"/>
                </a:solidFill>
                <a:latin typeface="Courier New"/>
                <a:ea typeface="Courier New"/>
                <a:cs typeface="Courier New"/>
                <a:sym typeface="Courier New"/>
              </a:rPr>
              <a:t>].value_counts().reset_index(name= </a:t>
            </a:r>
            <a:r>
              <a:rPr lang="en-US">
                <a:solidFill>
                  <a:srgbClr val="A31515"/>
                </a:solidFill>
                <a:latin typeface="Courier New"/>
                <a:ea typeface="Courier New"/>
                <a:cs typeface="Courier New"/>
                <a:sym typeface="Courier New"/>
              </a:rPr>
              <a:t>'number_of_users'</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sales_status_L36M</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Step 4 : calculate number of sales_status_L36M on each category using percentage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sales_status_L36M_percentage = df[</a:t>
            </a:r>
            <a:r>
              <a:rPr lang="en-US">
                <a:solidFill>
                  <a:srgbClr val="A31515"/>
                </a:solidFill>
                <a:latin typeface="Courier New"/>
                <a:ea typeface="Courier New"/>
                <a:cs typeface="Courier New"/>
                <a:sym typeface="Courier New"/>
              </a:rPr>
              <a:t>'sales_status_L36M'</a:t>
            </a:r>
            <a:r>
              <a:rPr lang="en-US">
                <a:solidFill>
                  <a:schemeClr val="dk1"/>
                </a:solidFill>
                <a:latin typeface="Courier New"/>
                <a:ea typeface="Courier New"/>
                <a:cs typeface="Courier New"/>
                <a:sym typeface="Courier New"/>
              </a:rPr>
              <a:t>].value_counts(normalize=</a:t>
            </a:r>
            <a:r>
              <a:rPr lang="en-US">
                <a:solidFill>
                  <a:srgbClr val="0000FF"/>
                </a:solidFill>
                <a:latin typeface="Courier New"/>
                <a:ea typeface="Courier New"/>
                <a:cs typeface="Courier New"/>
                <a:sym typeface="Courier New"/>
              </a:rPr>
              <a:t>True</a:t>
            </a:r>
            <a:r>
              <a:rPr lang="en-US">
                <a:solidFill>
                  <a:schemeClr val="dk1"/>
                </a:solidFill>
                <a:latin typeface="Courier New"/>
                <a:ea typeface="Courier New"/>
                <a:cs typeface="Courier New"/>
                <a:sym typeface="Courier New"/>
              </a:rPr>
              <a:t>).reset_index(name= </a:t>
            </a:r>
            <a:r>
              <a:rPr lang="en-US">
                <a:solidFill>
                  <a:srgbClr val="A31515"/>
                </a:solidFill>
                <a:latin typeface="Courier New"/>
                <a:ea typeface="Courier New"/>
                <a:cs typeface="Courier New"/>
                <a:sym typeface="Courier New"/>
              </a:rPr>
              <a:t>'number_of_users'</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sales_status_L36M_percentage</a:t>
            </a:r>
            <a:endParaRPr>
              <a:solidFill>
                <a:srgbClr val="008000"/>
              </a:solidFill>
              <a:latin typeface="Courier New"/>
              <a:ea typeface="Courier New"/>
              <a:cs typeface="Courier New"/>
              <a:sym typeface="Courier New"/>
            </a:endParaRPr>
          </a:p>
        </p:txBody>
      </p:sp>
      <p:sp>
        <p:nvSpPr>
          <p:cNvPr id="479" name="Google Shape;479;p39"/>
          <p:cNvSpPr txBox="1"/>
          <p:nvPr/>
        </p:nvSpPr>
        <p:spPr>
          <a:xfrm>
            <a:off x="566175" y="192150"/>
            <a:ext cx="17721900" cy="14334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Clr>
                <a:schemeClr val="dk1"/>
              </a:buClr>
              <a:buFont typeface="Arial"/>
              <a:buNone/>
            </a:pPr>
            <a:r>
              <a:rPr b="1" lang="en-US" sz="4600">
                <a:solidFill>
                  <a:schemeClr val="dk2"/>
                </a:solidFill>
                <a:latin typeface="Poppins"/>
                <a:ea typeface="Poppins"/>
                <a:cs typeface="Poppins"/>
                <a:sym typeface="Poppins"/>
              </a:rPr>
              <a:t>Number of Clients with No Sales in the Past 36 Months</a:t>
            </a:r>
            <a:endParaRPr sz="4600">
              <a:solidFill>
                <a:schemeClr val="dk2"/>
              </a:solidFill>
            </a:endParaRPr>
          </a:p>
          <a:p>
            <a:pPr indent="0" lvl="1" marL="0" marR="0" rtl="0" algn="l">
              <a:lnSpc>
                <a:spcPct val="96995"/>
              </a:lnSpc>
              <a:spcBef>
                <a:spcPts val="0"/>
              </a:spcBef>
              <a:spcAft>
                <a:spcPts val="0"/>
              </a:spcAft>
              <a:buNone/>
            </a:pPr>
            <a:r>
              <a:t/>
            </a:r>
            <a:endParaRPr b="1" sz="5000">
              <a:solidFill>
                <a:schemeClr val="dk2"/>
              </a:solidFill>
              <a:latin typeface="Poppins"/>
              <a:ea typeface="Poppins"/>
              <a:cs typeface="Poppins"/>
              <a:sym typeface="Poppins"/>
            </a:endParaRPr>
          </a:p>
        </p:txBody>
      </p:sp>
      <p:sp>
        <p:nvSpPr>
          <p:cNvPr id="480" name="Google Shape;480;p39"/>
          <p:cNvSpPr/>
          <p:nvPr/>
        </p:nvSpPr>
        <p:spPr>
          <a:xfrm>
            <a:off x="985275" y="1340025"/>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US" sz="1800">
                <a:solidFill>
                  <a:schemeClr val="lt1"/>
                </a:solidFill>
                <a:latin typeface="Calibri"/>
                <a:ea typeface="Calibri"/>
                <a:cs typeface="Calibri"/>
                <a:sym typeface="Calibri"/>
              </a:rPr>
              <a:t>Identify the number of clients with no sales in the past 36 months </a:t>
            </a:r>
            <a:endParaRPr b="1" sz="1800">
              <a:solidFill>
                <a:schemeClr val="lt1"/>
              </a:solidFill>
              <a:latin typeface="Calibri"/>
              <a:ea typeface="Calibri"/>
              <a:cs typeface="Calibri"/>
              <a:sym typeface="Calibri"/>
            </a:endParaRPr>
          </a:p>
        </p:txBody>
      </p:sp>
      <p:sp>
        <p:nvSpPr>
          <p:cNvPr id="481" name="Google Shape;481;p39"/>
          <p:cNvSpPr/>
          <p:nvPr/>
        </p:nvSpPr>
        <p:spPr>
          <a:xfrm>
            <a:off x="566175" y="9943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482" name="Google Shape;482;p39"/>
          <p:cNvSpPr txBox="1"/>
          <p:nvPr/>
        </p:nvSpPr>
        <p:spPr>
          <a:xfrm>
            <a:off x="985275" y="2074375"/>
            <a:ext cx="164097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600"/>
              </a:spcAft>
              <a:buNone/>
            </a:pPr>
            <a:r>
              <a:rPr lang="en-US">
                <a:solidFill>
                  <a:srgbClr val="1F1F1F"/>
                </a:solidFill>
                <a:highlight>
                  <a:srgbClr val="FFFFFF"/>
                </a:highlight>
              </a:rPr>
              <a:t>We will calculate the percentage of clients with no sales transactions in the past 36 months and visualize it using a pie chart.</a:t>
            </a:r>
            <a:endParaRPr>
              <a:solidFill>
                <a:srgbClr val="1F1F1F"/>
              </a:solidFill>
              <a:highlight>
                <a:srgbClr val="FFFFFF"/>
              </a:highlight>
            </a:endParaRPr>
          </a:p>
        </p:txBody>
      </p:sp>
      <p:sp>
        <p:nvSpPr>
          <p:cNvPr id="483" name="Google Shape;483;p39"/>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484" name="Google Shape;484;p39"/>
          <p:cNvSpPr/>
          <p:nvPr/>
        </p:nvSpPr>
        <p:spPr>
          <a:xfrm>
            <a:off x="1002058" y="3121900"/>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485" name="Google Shape;485;p39"/>
          <p:cNvSpPr/>
          <p:nvPr/>
        </p:nvSpPr>
        <p:spPr>
          <a:xfrm>
            <a:off x="577125" y="27149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486" name="Google Shape;486;p39"/>
          <p:cNvSpPr txBox="1"/>
          <p:nvPr/>
        </p:nvSpPr>
        <p:spPr>
          <a:xfrm>
            <a:off x="9372500" y="3911175"/>
            <a:ext cx="8212800" cy="5371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Step 5: Create pie chart</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plt.subplots(figsize=(</a:t>
            </a:r>
            <a:r>
              <a:rPr lang="en-US">
                <a:solidFill>
                  <a:srgbClr val="116644"/>
                </a:solidFill>
                <a:latin typeface="Courier New"/>
                <a:ea typeface="Courier New"/>
                <a:cs typeface="Courier New"/>
                <a:sym typeface="Courier New"/>
              </a:rPr>
              <a:t>6</a:t>
            </a:r>
            <a:r>
              <a:rPr lang="en-US">
                <a:solidFill>
                  <a:schemeClr val="dk1"/>
                </a:solidFill>
                <a:latin typeface="Courier New"/>
                <a:ea typeface="Courier New"/>
                <a:cs typeface="Courier New"/>
                <a:sym typeface="Courier New"/>
              </a:rPr>
              <a:t>,</a:t>
            </a:r>
            <a:r>
              <a:rPr lang="en-US">
                <a:solidFill>
                  <a:srgbClr val="116644"/>
                </a:solidFill>
                <a:latin typeface="Courier New"/>
                <a:ea typeface="Courier New"/>
                <a:cs typeface="Courier New"/>
                <a:sym typeface="Courier New"/>
              </a:rPr>
              <a:t>6</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plt.pie(sales_status_L36M[</a:t>
            </a:r>
            <a:r>
              <a:rPr lang="en-US">
                <a:solidFill>
                  <a:srgbClr val="A31515"/>
                </a:solidFill>
                <a:latin typeface="Courier New"/>
                <a:ea typeface="Courier New"/>
                <a:cs typeface="Courier New"/>
                <a:sym typeface="Courier New"/>
              </a:rPr>
              <a:t>'number_of_users'</a:t>
            </a:r>
            <a:r>
              <a:rPr lang="en-US">
                <a:solidFill>
                  <a:schemeClr val="dk1"/>
                </a:solidFill>
                <a:latin typeface="Courier New"/>
                <a:ea typeface="Courier New"/>
                <a:cs typeface="Courier New"/>
                <a:sym typeface="Courier New"/>
              </a:rPr>
              <a:t>], </a:t>
            </a:r>
            <a:r>
              <a:rPr lang="en-US">
                <a:solidFill>
                  <a:srgbClr val="008000"/>
                </a:solidFill>
                <a:latin typeface="Courier New"/>
                <a:ea typeface="Courier New"/>
                <a:cs typeface="Courier New"/>
                <a:sym typeface="Courier New"/>
              </a:rPr>
              <a:t>#value to be plotted</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       labels= sales_status_L36M[</a:t>
            </a:r>
            <a:r>
              <a:rPr lang="en-US">
                <a:solidFill>
                  <a:srgbClr val="A31515"/>
                </a:solidFill>
                <a:latin typeface="Courier New"/>
                <a:ea typeface="Courier New"/>
                <a:cs typeface="Courier New"/>
                <a:sym typeface="Courier New"/>
              </a:rPr>
              <a:t>'sales_status_L36M'</a:t>
            </a:r>
            <a:r>
              <a:rPr lang="en-US">
                <a:solidFill>
                  <a:schemeClr val="dk1"/>
                </a:solidFill>
                <a:latin typeface="Courier New"/>
                <a:ea typeface="Courier New"/>
                <a:cs typeface="Courier New"/>
                <a:sym typeface="Courier New"/>
              </a:rPr>
              <a:t>], </a:t>
            </a:r>
            <a:r>
              <a:rPr lang="en-US">
                <a:solidFill>
                  <a:srgbClr val="008000"/>
                </a:solidFill>
                <a:latin typeface="Courier New"/>
                <a:ea typeface="Courier New"/>
                <a:cs typeface="Courier New"/>
                <a:sym typeface="Courier New"/>
              </a:rPr>
              <a:t>#labelin</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       autopct=</a:t>
            </a:r>
            <a:r>
              <a:rPr lang="en-US">
                <a:solidFill>
                  <a:srgbClr val="A31515"/>
                </a:solidFill>
                <a:latin typeface="Courier New"/>
                <a:ea typeface="Courier New"/>
                <a:cs typeface="Courier New"/>
                <a:sym typeface="Courier New"/>
              </a:rPr>
              <a:t>'%.2f%%'</a:t>
            </a:r>
            <a:r>
              <a:rPr lang="en-US">
                <a:solidFill>
                  <a:schemeClr val="dk1"/>
                </a:solidFill>
                <a:latin typeface="Courier New"/>
                <a:ea typeface="Courier New"/>
                <a:cs typeface="Courier New"/>
                <a:sym typeface="Courier New"/>
              </a:rPr>
              <a:t> </a:t>
            </a:r>
            <a:r>
              <a:rPr lang="en-US">
                <a:solidFill>
                  <a:srgbClr val="008000"/>
                </a:solidFill>
                <a:latin typeface="Courier New"/>
                <a:ea typeface="Courier New"/>
                <a:cs typeface="Courier New"/>
                <a:sym typeface="Courier New"/>
              </a:rPr>
              <a:t>#for annotate (show) percentage (rounded up tp 2 ) in each pie category</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       ); </a:t>
            </a:r>
            <a:r>
              <a:rPr lang="en-US">
                <a:solidFill>
                  <a:srgbClr val="008000"/>
                </a:solidFill>
                <a:latin typeface="Courier New"/>
                <a:ea typeface="Courier New"/>
                <a:cs typeface="Courier New"/>
                <a:sym typeface="Courier New"/>
              </a:rPr>
              <a:t>#tanda ";" di akhir function untuk show plot</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Adding legend</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plt.legend()</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Adding title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plt.suptitle(</a:t>
            </a:r>
            <a:r>
              <a:rPr lang="en-US">
                <a:solidFill>
                  <a:srgbClr val="A31515"/>
                </a:solidFill>
                <a:latin typeface="Courier New"/>
                <a:ea typeface="Courier New"/>
                <a:cs typeface="Courier New"/>
                <a:sym typeface="Courier New"/>
              </a:rPr>
              <a:t>'Distribution of Sales Status in the Last 36 Months'</a:t>
            </a:r>
            <a:r>
              <a:rPr lang="en-US">
                <a:solidFill>
                  <a:schemeClr val="dk1"/>
                </a:solidFill>
                <a:latin typeface="Courier New"/>
                <a:ea typeface="Courier New"/>
                <a:cs typeface="Courier New"/>
                <a:sym typeface="Courier New"/>
              </a:rPr>
              <a:t>, fontweight=</a:t>
            </a:r>
            <a:r>
              <a:rPr lang="en-US">
                <a:solidFill>
                  <a:srgbClr val="A31515"/>
                </a:solidFill>
                <a:latin typeface="Courier New"/>
                <a:ea typeface="Courier New"/>
                <a:cs typeface="Courier New"/>
                <a:sym typeface="Courier New"/>
              </a:rPr>
              <a:t>'bold'</a:t>
            </a:r>
            <a:r>
              <a:rPr lang="en-US">
                <a:solidFill>
                  <a:schemeClr val="dk1"/>
                </a:solidFill>
                <a:latin typeface="Courier New"/>
                <a:ea typeface="Courier New"/>
                <a:cs typeface="Courier New"/>
                <a:sym typeface="Courier New"/>
              </a:rPr>
              <a:t>, fontsize=</a:t>
            </a:r>
            <a:r>
              <a:rPr lang="en-US">
                <a:solidFill>
                  <a:srgbClr val="116644"/>
                </a:solidFill>
                <a:latin typeface="Courier New"/>
                <a:ea typeface="Courier New"/>
                <a:cs typeface="Courier New"/>
                <a:sym typeface="Courier New"/>
              </a:rPr>
              <a:t>14</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plt.title(</a:t>
            </a:r>
            <a:r>
              <a:rPr lang="en-US">
                <a:solidFill>
                  <a:srgbClr val="A31515"/>
                </a:solidFill>
                <a:latin typeface="Courier New"/>
                <a:ea typeface="Courier New"/>
                <a:cs typeface="Courier New"/>
                <a:sym typeface="Courier New"/>
              </a:rPr>
              <a:t>'Percentage of Clients in Each Sales Status'</a:t>
            </a:r>
            <a:r>
              <a:rPr lang="en-US">
                <a:solidFill>
                  <a:schemeClr val="dk1"/>
                </a:solidFill>
                <a:latin typeface="Courier New"/>
                <a:ea typeface="Courier New"/>
                <a:cs typeface="Courier New"/>
                <a:sym typeface="Courier New"/>
              </a:rPr>
              <a:t>, fontsize=</a:t>
            </a:r>
            <a:r>
              <a:rPr lang="en-US">
                <a:solidFill>
                  <a:srgbClr val="116644"/>
                </a:solidFill>
                <a:latin typeface="Courier New"/>
                <a:ea typeface="Courier New"/>
                <a:cs typeface="Courier New"/>
                <a:sym typeface="Courier New"/>
              </a:rPr>
              <a:t>12</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plt.show()</a:t>
            </a:r>
            <a:endParaRPr>
              <a:solidFill>
                <a:srgbClr val="008000"/>
              </a:solidFill>
              <a:latin typeface="Courier New"/>
              <a:ea typeface="Courier New"/>
              <a:cs typeface="Courier New"/>
              <a:sym typeface="Courier New"/>
            </a:endParaRPr>
          </a:p>
        </p:txBody>
      </p:sp>
      <p:cxnSp>
        <p:nvCxnSpPr>
          <p:cNvPr id="487" name="Google Shape;487;p39"/>
          <p:cNvCxnSpPr/>
          <p:nvPr/>
        </p:nvCxnSpPr>
        <p:spPr>
          <a:xfrm>
            <a:off x="9285950" y="3987375"/>
            <a:ext cx="10500" cy="5747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40"/>
          <p:cNvSpPr txBox="1"/>
          <p:nvPr/>
        </p:nvSpPr>
        <p:spPr>
          <a:xfrm>
            <a:off x="566175" y="5007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Number of Clients with No Sales in the Past 36 Months</a:t>
            </a:r>
            <a:endParaRPr b="1" sz="5000">
              <a:solidFill>
                <a:schemeClr val="dk2"/>
              </a:solidFill>
              <a:latin typeface="Poppins"/>
              <a:ea typeface="Poppins"/>
              <a:cs typeface="Poppins"/>
              <a:sym typeface="Poppins"/>
            </a:endParaRPr>
          </a:p>
        </p:txBody>
      </p:sp>
      <p:sp>
        <p:nvSpPr>
          <p:cNvPr id="493" name="Google Shape;493;p40"/>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pic>
        <p:nvPicPr>
          <p:cNvPr id="494" name="Google Shape;494;p40"/>
          <p:cNvPicPr preferRelativeResize="0"/>
          <p:nvPr/>
        </p:nvPicPr>
        <p:blipFill>
          <a:blip r:embed="rId4">
            <a:alphaModFix/>
          </a:blip>
          <a:stretch>
            <a:fillRect/>
          </a:stretch>
        </p:blipFill>
        <p:spPr>
          <a:xfrm>
            <a:off x="566175" y="1529900"/>
            <a:ext cx="7587225" cy="7227200"/>
          </a:xfrm>
          <a:prstGeom prst="rect">
            <a:avLst/>
          </a:prstGeom>
          <a:noFill/>
          <a:ln>
            <a:noFill/>
          </a:ln>
        </p:spPr>
      </p:pic>
      <p:pic>
        <p:nvPicPr>
          <p:cNvPr id="495" name="Google Shape;495;p40"/>
          <p:cNvPicPr preferRelativeResize="0"/>
          <p:nvPr/>
        </p:nvPicPr>
        <p:blipFill>
          <a:blip r:embed="rId5">
            <a:alphaModFix/>
          </a:blip>
          <a:stretch>
            <a:fillRect/>
          </a:stretch>
        </p:blipFill>
        <p:spPr>
          <a:xfrm>
            <a:off x="2344175" y="8279013"/>
            <a:ext cx="4833558" cy="1433400"/>
          </a:xfrm>
          <a:prstGeom prst="rect">
            <a:avLst/>
          </a:prstGeom>
          <a:noFill/>
          <a:ln>
            <a:noFill/>
          </a:ln>
        </p:spPr>
      </p:pic>
      <p:sp>
        <p:nvSpPr>
          <p:cNvPr id="496" name="Google Shape;496;p40"/>
          <p:cNvSpPr txBox="1"/>
          <p:nvPr/>
        </p:nvSpPr>
        <p:spPr>
          <a:xfrm>
            <a:off x="9105900" y="2767275"/>
            <a:ext cx="8382000" cy="5094900"/>
          </a:xfrm>
          <a:prstGeom prst="rect">
            <a:avLst/>
          </a:prstGeom>
          <a:noFill/>
          <a:ln>
            <a:noFill/>
          </a:ln>
        </p:spPr>
        <p:txBody>
          <a:bodyPr anchorCtr="0" anchor="t" bIns="91425" lIns="91425" spcFirstLastPara="1" rIns="91425" wrap="square" tIns="91425">
            <a:spAutoFit/>
          </a:bodyPr>
          <a:lstStyle/>
          <a:p>
            <a:pPr indent="-355600" lvl="0" marL="457200" rtl="0" algn="l">
              <a:lnSpc>
                <a:spcPct val="115000"/>
              </a:lnSpc>
              <a:spcBef>
                <a:spcPts val="1200"/>
              </a:spcBef>
              <a:spcAft>
                <a:spcPts val="0"/>
              </a:spcAft>
              <a:buClr>
                <a:schemeClr val="dk1"/>
              </a:buClr>
              <a:buSzPts val="2000"/>
              <a:buChar char="●"/>
            </a:pPr>
            <a:r>
              <a:rPr b="1" lang="en-US" sz="2000">
                <a:solidFill>
                  <a:schemeClr val="dk1"/>
                </a:solidFill>
              </a:rPr>
              <a:t>93.93% (11,605 clients)</a:t>
            </a:r>
            <a:r>
              <a:rPr lang="en-US" sz="2000">
                <a:solidFill>
                  <a:schemeClr val="dk1"/>
                </a:solidFill>
              </a:rPr>
              <a:t> are active, having made purchases in the last 36 months.</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Only </a:t>
            </a:r>
            <a:r>
              <a:rPr b="1" lang="en-US" sz="2000">
                <a:solidFill>
                  <a:schemeClr val="dk1"/>
                </a:solidFill>
              </a:rPr>
              <a:t>6.07% (750 clients)</a:t>
            </a:r>
            <a:r>
              <a:rPr lang="en-US" sz="2000">
                <a:solidFill>
                  <a:schemeClr val="dk1"/>
                </a:solidFill>
              </a:rPr>
              <a:t> are inactive — no purchases in the same period.</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Active clients outnumber inactive ones </a:t>
            </a:r>
            <a:r>
              <a:rPr b="1" lang="en-US" sz="2000">
                <a:solidFill>
                  <a:schemeClr val="dk1"/>
                </a:solidFill>
              </a:rPr>
              <a:t>15 to 1</a:t>
            </a:r>
            <a:r>
              <a:rPr lang="en-US" sz="2000">
                <a:solidFill>
                  <a:schemeClr val="dk1"/>
                </a:solidFill>
              </a:rPr>
              <a:t>, signaling </a:t>
            </a:r>
            <a:r>
              <a:rPr b="1" lang="en-US" sz="2000">
                <a:solidFill>
                  <a:schemeClr val="dk1"/>
                </a:solidFill>
              </a:rPr>
              <a:t>strong retention</a:t>
            </a:r>
            <a:r>
              <a:rPr lang="en-US" sz="2000">
                <a:solidFill>
                  <a:schemeClr val="dk1"/>
                </a:solidFill>
              </a:rPr>
              <a:t>.</a:t>
            </a:r>
            <a:endParaRPr b="1" sz="2000">
              <a:solidFill>
                <a:schemeClr val="dk1"/>
              </a:solidFill>
            </a:endParaRPr>
          </a:p>
          <a:p>
            <a:pPr indent="-355600" lvl="0" marL="457200" rtl="0" algn="l">
              <a:lnSpc>
                <a:spcPct val="115000"/>
              </a:lnSpc>
              <a:spcBef>
                <a:spcPts val="0"/>
              </a:spcBef>
              <a:spcAft>
                <a:spcPts val="0"/>
              </a:spcAft>
              <a:buClr>
                <a:schemeClr val="dk1"/>
              </a:buClr>
              <a:buSzPts val="2000"/>
              <a:buChar char="●"/>
            </a:pPr>
            <a:r>
              <a:rPr lang="en-US" sz="2000">
                <a:solidFill>
                  <a:schemeClr val="dk1"/>
                </a:solidFill>
              </a:rPr>
              <a:t>The fact that the active client group is </a:t>
            </a:r>
            <a:r>
              <a:rPr b="1" lang="en-US" sz="2000">
                <a:solidFill>
                  <a:schemeClr val="dk1"/>
                </a:solidFill>
              </a:rPr>
              <a:t>significantly larger</a:t>
            </a:r>
            <a:r>
              <a:rPr lang="en-US" sz="2000">
                <a:solidFill>
                  <a:schemeClr val="dk1"/>
                </a:solidFill>
              </a:rPr>
              <a:t> than the inactive client group suggests that RevoBank has a </a:t>
            </a:r>
            <a:r>
              <a:rPr b="1" lang="en-US" sz="2000">
                <a:solidFill>
                  <a:schemeClr val="dk1"/>
                </a:solidFill>
              </a:rPr>
              <a:t>relatively high client retention rate</a:t>
            </a:r>
            <a:r>
              <a:rPr lang="en-US" sz="2000">
                <a:solidFill>
                  <a:schemeClr val="dk1"/>
                </a:solidFill>
              </a:rPr>
              <a:t>. This is a </a:t>
            </a:r>
            <a:r>
              <a:rPr b="1" lang="en-US" sz="2000">
                <a:solidFill>
                  <a:schemeClr val="dk1"/>
                </a:solidFill>
              </a:rPr>
              <a:t>positive indicator</a:t>
            </a:r>
            <a:r>
              <a:rPr lang="en-US" sz="2000">
                <a:solidFill>
                  <a:schemeClr val="dk1"/>
                </a:solidFill>
              </a:rPr>
              <a:t> for the bank's overall performance.</a:t>
            </a:r>
            <a:endParaRPr sz="2000">
              <a:solidFill>
                <a:schemeClr val="dk1"/>
              </a:solidFill>
            </a:endParaRPr>
          </a:p>
          <a:p>
            <a:pPr indent="-355600" lvl="0" marL="457200" rtl="0" algn="l">
              <a:lnSpc>
                <a:spcPct val="115000"/>
              </a:lnSpc>
              <a:spcBef>
                <a:spcPts val="0"/>
              </a:spcBef>
              <a:spcAft>
                <a:spcPts val="0"/>
              </a:spcAft>
              <a:buClr>
                <a:schemeClr val="dk1"/>
              </a:buClr>
              <a:buSzPts val="2000"/>
              <a:buChar char="●"/>
            </a:pPr>
            <a:r>
              <a:rPr b="1" lang="en-US" sz="2000">
                <a:solidFill>
                  <a:schemeClr val="dk1"/>
                </a:solidFill>
              </a:rPr>
              <a:t>We can prioritize strategies by strengthen engagement</a:t>
            </a:r>
            <a:r>
              <a:rPr lang="en-US" sz="2000">
                <a:solidFill>
                  <a:schemeClr val="dk1"/>
                </a:solidFill>
              </a:rPr>
              <a:t> of active clients via personalized offers &amp; loyalty programs and </a:t>
            </a:r>
            <a:r>
              <a:rPr b="1" lang="en-US" sz="2000">
                <a:solidFill>
                  <a:schemeClr val="dk1"/>
                </a:solidFill>
              </a:rPr>
              <a:t>re-engage inactive clients</a:t>
            </a:r>
            <a:r>
              <a:rPr lang="en-US" sz="2000">
                <a:solidFill>
                  <a:schemeClr val="dk1"/>
                </a:solidFill>
              </a:rPr>
              <a:t> with targeted win-back campaigns and incentive-based outreach.</a:t>
            </a:r>
            <a:endParaRPr sz="20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0" name="Shape 500"/>
        <p:cNvGrpSpPr/>
        <p:nvPr/>
      </p:nvGrpSpPr>
      <p:grpSpPr>
        <a:xfrm>
          <a:off x="0" y="0"/>
          <a:ext cx="0" cy="0"/>
          <a:chOff x="0" y="0"/>
          <a:chExt cx="0" cy="0"/>
        </a:xfrm>
      </p:grpSpPr>
      <p:sp>
        <p:nvSpPr>
          <p:cNvPr id="501" name="Google Shape;501;p41"/>
          <p:cNvSpPr txBox="1"/>
          <p:nvPr/>
        </p:nvSpPr>
        <p:spPr>
          <a:xfrm>
            <a:off x="1010150" y="3682575"/>
            <a:ext cx="8047200" cy="64515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Step 1: Group by account activity level and calculate median and average transaction counts over the past three years for each level</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activity_level_summary = df.groupby([</a:t>
            </a:r>
            <a:r>
              <a:rPr lang="en-US" sz="1200">
                <a:solidFill>
                  <a:srgbClr val="A31515"/>
                </a:solidFill>
                <a:latin typeface="Courier New"/>
                <a:ea typeface="Courier New"/>
                <a:cs typeface="Courier New"/>
                <a:sym typeface="Courier New"/>
              </a:rPr>
              <a:t>'account_activity_level'</a:t>
            </a:r>
            <a:r>
              <a:rPr lang="en-US" sz="1200">
                <a:solidFill>
                  <a:schemeClr val="dk1"/>
                </a:solidFill>
                <a:latin typeface="Courier New"/>
                <a:ea typeface="Courier New"/>
                <a:cs typeface="Courier New"/>
                <a:sym typeface="Courier New"/>
              </a:rPr>
              <a:t>]).agg({</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'month_since_last_sales'</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'median'</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'cnt_sales_L36M'</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'mean'</a:t>
            </a:r>
            <a:endParaRPr sz="1200">
              <a:solidFill>
                <a:srgbClr val="A3151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}).rename(columns={</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'month_since_last_sales'</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'median_month_since_last_sales'</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'cnt_sales_L36M'</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'avg_cnt_sales_L36M'</a:t>
            </a:r>
            <a:endParaRPr sz="1200">
              <a:solidFill>
                <a:srgbClr val="A31515"/>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activity_level_summary</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Step 2: create bar chart median</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Set chart size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plt.subplots(figsize=(</a:t>
            </a:r>
            <a:r>
              <a:rPr lang="en-US" sz="1200">
                <a:solidFill>
                  <a:srgbClr val="116644"/>
                </a:solidFill>
                <a:latin typeface="Courier New"/>
                <a:ea typeface="Courier New"/>
                <a:cs typeface="Courier New"/>
                <a:sym typeface="Courier New"/>
              </a:rPr>
              <a:t>10</a:t>
            </a:r>
            <a:r>
              <a:rPr lang="en-US" sz="1200">
                <a:solidFill>
                  <a:schemeClr val="dk1"/>
                </a:solidFill>
                <a:latin typeface="Courier New"/>
                <a:ea typeface="Courier New"/>
                <a:cs typeface="Courier New"/>
                <a:sym typeface="Courier New"/>
              </a:rPr>
              <a:t>,</a:t>
            </a:r>
            <a:r>
              <a:rPr lang="en-US" sz="1200">
                <a:solidFill>
                  <a:srgbClr val="116644"/>
                </a:solidFill>
                <a:latin typeface="Courier New"/>
                <a:ea typeface="Courier New"/>
                <a:cs typeface="Courier New"/>
                <a:sym typeface="Courier New"/>
              </a:rPr>
              <a:t>6</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Access the index instead of column for 'account_activity_level'</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value = plt.bar(activity_level_summary.index, activity_level_summary[</a:t>
            </a:r>
            <a:r>
              <a:rPr lang="en-US" sz="1200">
                <a:solidFill>
                  <a:srgbClr val="A31515"/>
                </a:solidFill>
                <a:latin typeface="Courier New"/>
                <a:ea typeface="Courier New"/>
                <a:cs typeface="Courier New"/>
                <a:sym typeface="Courier New"/>
              </a:rPr>
              <a:t>'median_month_since_last_sales'</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Adding x-label and y-label</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plt.xlabel(</a:t>
            </a:r>
            <a:r>
              <a:rPr lang="en-US" sz="1200">
                <a:solidFill>
                  <a:srgbClr val="A31515"/>
                </a:solidFill>
                <a:latin typeface="Courier New"/>
                <a:ea typeface="Courier New"/>
                <a:cs typeface="Courier New"/>
                <a:sym typeface="Courier New"/>
              </a:rPr>
              <a:t>'Account Activity Level'</a:t>
            </a:r>
            <a:r>
              <a:rPr lang="en-US" sz="1200">
                <a:solidFill>
                  <a:schemeClr val="dk1"/>
                </a:solidFill>
                <a:latin typeface="Courier New"/>
                <a:ea typeface="Courier New"/>
                <a:cs typeface="Courier New"/>
                <a:sym typeface="Courier New"/>
              </a:rPr>
              <a:t>, fontsize=</a:t>
            </a:r>
            <a:r>
              <a:rPr lang="en-US" sz="1200">
                <a:solidFill>
                  <a:srgbClr val="116644"/>
                </a:solidFill>
                <a:latin typeface="Courier New"/>
                <a:ea typeface="Courier New"/>
                <a:cs typeface="Courier New"/>
                <a:sym typeface="Courier New"/>
              </a:rPr>
              <a:t>10</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plt.ylabel(</a:t>
            </a:r>
            <a:r>
              <a:rPr lang="en-US" sz="1200">
                <a:solidFill>
                  <a:srgbClr val="A31515"/>
                </a:solidFill>
                <a:latin typeface="Courier New"/>
                <a:ea typeface="Courier New"/>
                <a:cs typeface="Courier New"/>
                <a:sym typeface="Courier New"/>
              </a:rPr>
              <a:t>'Median of Month Since Last Sales'</a:t>
            </a:r>
            <a:r>
              <a:rPr lang="en-US" sz="1200">
                <a:solidFill>
                  <a:schemeClr val="dk1"/>
                </a:solidFill>
                <a:latin typeface="Courier New"/>
                <a:ea typeface="Courier New"/>
                <a:cs typeface="Courier New"/>
                <a:sym typeface="Courier New"/>
              </a:rPr>
              <a:t>, fontsize=</a:t>
            </a:r>
            <a:r>
              <a:rPr lang="en-US" sz="1200">
                <a:solidFill>
                  <a:srgbClr val="116644"/>
                </a:solidFill>
                <a:latin typeface="Courier New"/>
                <a:ea typeface="Courier New"/>
                <a:cs typeface="Courier New"/>
                <a:sym typeface="Courier New"/>
              </a:rPr>
              <a:t>10</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a:t>
            </a:r>
            <a:r>
              <a:rPr lang="en-US" sz="1200">
                <a:solidFill>
                  <a:srgbClr val="008000"/>
                </a:solidFill>
                <a:latin typeface="Courier New"/>
                <a:ea typeface="Courier New"/>
                <a:cs typeface="Courier New"/>
                <a:sym typeface="Courier New"/>
              </a:rPr>
              <a:t>d</a:t>
            </a:r>
            <a:r>
              <a:rPr lang="en-US" sz="1200">
                <a:solidFill>
                  <a:srgbClr val="008000"/>
                </a:solidFill>
                <a:latin typeface="Courier New"/>
                <a:ea typeface="Courier New"/>
                <a:cs typeface="Courier New"/>
                <a:sym typeface="Courier New"/>
              </a:rPr>
              <a:t>ding title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plt.title(</a:t>
            </a:r>
            <a:r>
              <a:rPr lang="en-US" sz="1200">
                <a:solidFill>
                  <a:srgbClr val="A31515"/>
                </a:solidFill>
                <a:latin typeface="Courier New"/>
                <a:ea typeface="Courier New"/>
                <a:cs typeface="Courier New"/>
                <a:sym typeface="Courier New"/>
              </a:rPr>
              <a:t>'Median of Month Since Last Sales per Account Activity Level'</a:t>
            </a:r>
            <a:r>
              <a:rPr lang="en-US" sz="1200">
                <a:solidFill>
                  <a:schemeClr val="dk1"/>
                </a:solidFill>
                <a:latin typeface="Courier New"/>
                <a:ea typeface="Courier New"/>
                <a:cs typeface="Courier New"/>
                <a:sym typeface="Courier New"/>
              </a:rPr>
              <a:t>, fontweight=</a:t>
            </a:r>
            <a:r>
              <a:rPr lang="en-US" sz="1200">
                <a:solidFill>
                  <a:srgbClr val="A31515"/>
                </a:solidFill>
                <a:latin typeface="Courier New"/>
                <a:ea typeface="Courier New"/>
                <a:cs typeface="Courier New"/>
                <a:sym typeface="Courier New"/>
              </a:rPr>
              <a:t>'bold'</a:t>
            </a:r>
            <a:r>
              <a:rPr lang="en-US" sz="1200">
                <a:solidFill>
                  <a:schemeClr val="dk1"/>
                </a:solidFill>
                <a:latin typeface="Courier New"/>
                <a:ea typeface="Courier New"/>
                <a:cs typeface="Courier New"/>
                <a:sym typeface="Courier New"/>
              </a:rPr>
              <a:t>, fontsize=</a:t>
            </a:r>
            <a:r>
              <a:rPr lang="en-US" sz="1200">
                <a:solidFill>
                  <a:srgbClr val="116644"/>
                </a:solidFill>
                <a:latin typeface="Courier New"/>
                <a:ea typeface="Courier New"/>
                <a:cs typeface="Courier New"/>
                <a:sym typeface="Courier New"/>
              </a:rPr>
              <a:t>14</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Adding label. Padding = 2, artinya memberi jarak dari angka ke bar-nya</a:t>
            </a:r>
            <a:r>
              <a:rPr lang="en-US" sz="1200">
                <a:solidFill>
                  <a:srgbClr val="008000"/>
                </a:solidFill>
                <a:latin typeface="Courier New"/>
                <a:ea typeface="Courier New"/>
                <a:cs typeface="Courier New"/>
                <a:sym typeface="Courier New"/>
              </a:rPr>
              <a:t> </a:t>
            </a:r>
            <a:r>
              <a:rPr lang="en-US" sz="1200">
                <a:solidFill>
                  <a:schemeClr val="dk1"/>
                </a:solidFill>
                <a:latin typeface="Courier New"/>
                <a:ea typeface="Courier New"/>
                <a:cs typeface="Courier New"/>
                <a:sym typeface="Courier New"/>
              </a:rPr>
              <a:t>plt.bar_label(value, padding=</a:t>
            </a:r>
            <a:r>
              <a:rPr lang="en-US" sz="1200">
                <a:solidFill>
                  <a:srgbClr val="116644"/>
                </a:solidFill>
                <a:latin typeface="Courier New"/>
                <a:ea typeface="Courier New"/>
                <a:cs typeface="Courier New"/>
                <a:sym typeface="Courier New"/>
              </a:rPr>
              <a:t>2, </a:t>
            </a:r>
            <a:r>
              <a:rPr lang="en-US" sz="1200">
                <a:solidFill>
                  <a:schemeClr val="dk1"/>
                </a:solidFill>
                <a:latin typeface="Courier New"/>
                <a:ea typeface="Courier New"/>
                <a:cs typeface="Courier New"/>
                <a:sym typeface="Courier New"/>
              </a:rPr>
              <a:t>fontsize=</a:t>
            </a:r>
            <a:r>
              <a:rPr lang="en-US" sz="1200">
                <a:solidFill>
                  <a:srgbClr val="116644"/>
                </a:solidFill>
                <a:latin typeface="Courier New"/>
                <a:ea typeface="Courier New"/>
                <a:cs typeface="Courier New"/>
                <a:sym typeface="Courier New"/>
              </a:rPr>
              <a:t>11</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008000"/>
              </a:solidFill>
              <a:latin typeface="Courier New"/>
              <a:ea typeface="Courier New"/>
              <a:cs typeface="Courier New"/>
              <a:sym typeface="Courier New"/>
            </a:endParaRPr>
          </a:p>
        </p:txBody>
      </p:sp>
      <p:sp>
        <p:nvSpPr>
          <p:cNvPr id="502" name="Google Shape;502;p41"/>
          <p:cNvSpPr txBox="1"/>
          <p:nvPr/>
        </p:nvSpPr>
        <p:spPr>
          <a:xfrm>
            <a:off x="566175" y="11595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Does Level X Reflect True Activity?</a:t>
            </a:r>
            <a:endParaRPr b="1" sz="5000">
              <a:solidFill>
                <a:schemeClr val="dk2"/>
              </a:solidFill>
              <a:latin typeface="Poppins"/>
              <a:ea typeface="Poppins"/>
              <a:cs typeface="Poppins"/>
              <a:sym typeface="Poppins"/>
            </a:endParaRPr>
          </a:p>
        </p:txBody>
      </p:sp>
      <p:sp>
        <p:nvSpPr>
          <p:cNvPr id="503" name="Google Shape;503;p41"/>
          <p:cNvSpPr/>
          <p:nvPr/>
        </p:nvSpPr>
        <p:spPr>
          <a:xfrm>
            <a:off x="985275" y="1111425"/>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US" sz="1800">
                <a:solidFill>
                  <a:schemeClr val="lt1"/>
                </a:solidFill>
                <a:latin typeface="Calibri"/>
                <a:ea typeface="Calibri"/>
                <a:cs typeface="Calibri"/>
                <a:sym typeface="Calibri"/>
              </a:rPr>
              <a:t>Validating Account Activity Levels</a:t>
            </a:r>
            <a:endParaRPr b="1" sz="1800">
              <a:solidFill>
                <a:schemeClr val="lt1"/>
              </a:solidFill>
              <a:latin typeface="Calibri"/>
              <a:ea typeface="Calibri"/>
              <a:cs typeface="Calibri"/>
              <a:sym typeface="Calibri"/>
            </a:endParaRPr>
          </a:p>
        </p:txBody>
      </p:sp>
      <p:sp>
        <p:nvSpPr>
          <p:cNvPr id="504" name="Google Shape;504;p41"/>
          <p:cNvSpPr/>
          <p:nvPr/>
        </p:nvSpPr>
        <p:spPr>
          <a:xfrm>
            <a:off x="566175" y="7657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505" name="Google Shape;505;p41"/>
          <p:cNvSpPr txBox="1"/>
          <p:nvPr/>
        </p:nvSpPr>
        <p:spPr>
          <a:xfrm>
            <a:off x="985275" y="1845775"/>
            <a:ext cx="16409700" cy="648000"/>
          </a:xfrm>
          <a:prstGeom prst="rect">
            <a:avLst/>
          </a:prstGeom>
          <a:noFill/>
          <a:ln>
            <a:noFill/>
          </a:ln>
        </p:spPr>
        <p:txBody>
          <a:bodyPr anchorCtr="0" anchor="t" bIns="91425" lIns="91425" spcFirstLastPara="1" rIns="91425" wrap="square" tIns="91425">
            <a:spAutoFit/>
          </a:bodyPr>
          <a:lstStyle/>
          <a:p>
            <a:pPr indent="0" lvl="0" marL="0" marR="660400" rtl="0" algn="l">
              <a:lnSpc>
                <a:spcPct val="115000"/>
              </a:lnSpc>
              <a:spcBef>
                <a:spcPts val="500"/>
              </a:spcBef>
              <a:spcAft>
                <a:spcPts val="500"/>
              </a:spcAft>
              <a:buNone/>
            </a:pPr>
            <a:r>
              <a:rPr lang="en-US">
                <a:solidFill>
                  <a:srgbClr val="1F1F1F"/>
                </a:solidFill>
              </a:rPr>
              <a:t>To prove that account activity level "X" is the most active, we analyze the median and average transaction counts over the past </a:t>
            </a:r>
            <a:r>
              <a:rPr lang="en-US">
                <a:solidFill>
                  <a:srgbClr val="1F1F1F"/>
                </a:solidFill>
              </a:rPr>
              <a:t>three years</a:t>
            </a:r>
            <a:r>
              <a:rPr lang="en-US">
                <a:solidFill>
                  <a:srgbClr val="1F1F1F"/>
                </a:solidFill>
              </a:rPr>
              <a:t> for each level. We present this analysis visually using a bar chart, enabling clear comparisons.</a:t>
            </a:r>
            <a:endParaRPr>
              <a:solidFill>
                <a:srgbClr val="1F1F1F"/>
              </a:solidFill>
              <a:highlight>
                <a:srgbClr val="FFFFFF"/>
              </a:highlight>
            </a:endParaRPr>
          </a:p>
        </p:txBody>
      </p:sp>
      <p:sp>
        <p:nvSpPr>
          <p:cNvPr id="506" name="Google Shape;506;p41"/>
          <p:cNvSpPr txBox="1"/>
          <p:nvPr/>
        </p:nvSpPr>
        <p:spPr>
          <a:xfrm>
            <a:off x="409725" y="9788600"/>
            <a:ext cx="69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More results on </a:t>
            </a:r>
            <a:r>
              <a:rPr lang="en-US" sz="2000" u="sng">
                <a:solidFill>
                  <a:schemeClr val="hlink"/>
                </a:solidFill>
                <a:hlinkClick r:id="rId3"/>
              </a:rPr>
              <a:t>Google Colab Notebook</a:t>
            </a:r>
            <a:endParaRPr sz="2000"/>
          </a:p>
        </p:txBody>
      </p:sp>
      <p:sp>
        <p:nvSpPr>
          <p:cNvPr id="507" name="Google Shape;507;p41"/>
          <p:cNvSpPr/>
          <p:nvPr/>
        </p:nvSpPr>
        <p:spPr>
          <a:xfrm>
            <a:off x="1002058" y="2817100"/>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508" name="Google Shape;508;p41"/>
          <p:cNvSpPr/>
          <p:nvPr/>
        </p:nvSpPr>
        <p:spPr>
          <a:xfrm>
            <a:off x="577125" y="2410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509" name="Google Shape;509;p41"/>
          <p:cNvSpPr txBox="1"/>
          <p:nvPr/>
        </p:nvSpPr>
        <p:spPr>
          <a:xfrm>
            <a:off x="9345350" y="3606375"/>
            <a:ext cx="8212800" cy="53829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Step 3: round avg_cnt_sales_L36M</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activity_level_summary[</a:t>
            </a:r>
            <a:r>
              <a:rPr lang="en-US" sz="1200">
                <a:solidFill>
                  <a:srgbClr val="A31515"/>
                </a:solidFill>
                <a:latin typeface="Courier New"/>
                <a:ea typeface="Courier New"/>
                <a:cs typeface="Courier New"/>
                <a:sym typeface="Courier New"/>
              </a:rPr>
              <a:t>'avg_cnt_sales_L36M'</a:t>
            </a:r>
            <a:r>
              <a:rPr lang="en-US" sz="1200">
                <a:solidFill>
                  <a:schemeClr val="dk1"/>
                </a:solidFill>
                <a:latin typeface="Courier New"/>
                <a:ea typeface="Courier New"/>
                <a:cs typeface="Courier New"/>
                <a:sym typeface="Courier New"/>
              </a:rPr>
              <a:t>] = activity_level_summary[</a:t>
            </a:r>
            <a:r>
              <a:rPr lang="en-US" sz="1200">
                <a:solidFill>
                  <a:srgbClr val="A31515"/>
                </a:solidFill>
                <a:latin typeface="Courier New"/>
                <a:ea typeface="Courier New"/>
                <a:cs typeface="Courier New"/>
                <a:sym typeface="Courier New"/>
              </a:rPr>
              <a:t>'avg_cnt_sales_L36M'</a:t>
            </a:r>
            <a:r>
              <a:rPr lang="en-US" sz="1200">
                <a:solidFill>
                  <a:schemeClr val="dk1"/>
                </a:solidFill>
                <a:latin typeface="Courier New"/>
                <a:ea typeface="Courier New"/>
                <a:cs typeface="Courier New"/>
                <a:sym typeface="Courier New"/>
              </a:rPr>
              <a:t>].</a:t>
            </a:r>
            <a:r>
              <a:rPr lang="en-US" sz="1200">
                <a:solidFill>
                  <a:srgbClr val="795E26"/>
                </a:solidFill>
                <a:latin typeface="Courier New"/>
                <a:ea typeface="Courier New"/>
                <a:cs typeface="Courier New"/>
                <a:sym typeface="Courier New"/>
              </a:rPr>
              <a:t>round</a:t>
            </a:r>
            <a:r>
              <a:rPr lang="en-US" sz="1200">
                <a:solidFill>
                  <a:schemeClr val="dk1"/>
                </a:solidFill>
                <a:latin typeface="Courier New"/>
                <a:ea typeface="Courier New"/>
                <a:cs typeface="Courier New"/>
                <a:sym typeface="Courier New"/>
              </a:rPr>
              <a:t>(</a:t>
            </a:r>
            <a:r>
              <a:rPr lang="en-US" sz="1200">
                <a:solidFill>
                  <a:srgbClr val="116644"/>
                </a:solidFill>
                <a:latin typeface="Courier New"/>
                <a:ea typeface="Courier New"/>
                <a:cs typeface="Courier New"/>
                <a:sym typeface="Courier New"/>
              </a:rPr>
              <a:t>0</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activity_level_summary</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Step 4: create bar chart for average</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Set chart size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plt.subplots(figsize=(</a:t>
            </a:r>
            <a:r>
              <a:rPr lang="en-US" sz="1200">
                <a:solidFill>
                  <a:srgbClr val="116644"/>
                </a:solidFill>
                <a:latin typeface="Courier New"/>
                <a:ea typeface="Courier New"/>
                <a:cs typeface="Courier New"/>
                <a:sym typeface="Courier New"/>
              </a:rPr>
              <a:t>10</a:t>
            </a:r>
            <a:r>
              <a:rPr lang="en-US" sz="1200">
                <a:solidFill>
                  <a:schemeClr val="dk1"/>
                </a:solidFill>
                <a:latin typeface="Courier New"/>
                <a:ea typeface="Courier New"/>
                <a:cs typeface="Courier New"/>
                <a:sym typeface="Courier New"/>
              </a:rPr>
              <a:t>,</a:t>
            </a:r>
            <a:r>
              <a:rPr lang="en-US" sz="1200">
                <a:solidFill>
                  <a:srgbClr val="116644"/>
                </a:solidFill>
                <a:latin typeface="Courier New"/>
                <a:ea typeface="Courier New"/>
                <a:cs typeface="Courier New"/>
                <a:sym typeface="Courier New"/>
              </a:rPr>
              <a:t>6</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Access the index instead of column for 'account_activity_level'</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value = plt.bar(activity_level_summary.index, activity_level_summary[</a:t>
            </a:r>
            <a:r>
              <a:rPr lang="en-US" sz="1200">
                <a:solidFill>
                  <a:srgbClr val="A31515"/>
                </a:solidFill>
                <a:latin typeface="Courier New"/>
                <a:ea typeface="Courier New"/>
                <a:cs typeface="Courier New"/>
                <a:sym typeface="Courier New"/>
              </a:rPr>
              <a:t>'avg_cnt_sales_L36M'</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Adding x-label and y-label</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plt.xlabel(</a:t>
            </a:r>
            <a:r>
              <a:rPr lang="en-US" sz="1200">
                <a:solidFill>
                  <a:srgbClr val="A31515"/>
                </a:solidFill>
                <a:latin typeface="Courier New"/>
                <a:ea typeface="Courier New"/>
                <a:cs typeface="Courier New"/>
                <a:sym typeface="Courier New"/>
              </a:rPr>
              <a:t>'Account Activity Level'</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plt.ylabel(</a:t>
            </a:r>
            <a:r>
              <a:rPr lang="en-US" sz="1200">
                <a:solidFill>
                  <a:srgbClr val="A31515"/>
                </a:solidFill>
                <a:latin typeface="Courier New"/>
                <a:ea typeface="Courier New"/>
                <a:cs typeface="Courier New"/>
                <a:sym typeface="Courier New"/>
              </a:rPr>
              <a:t>'Average number of transactions in the Last 36 Months'</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Adding title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plt.title(</a:t>
            </a:r>
            <a:r>
              <a:rPr lang="en-US" sz="1200">
                <a:solidFill>
                  <a:srgbClr val="A31515"/>
                </a:solidFill>
                <a:latin typeface="Courier New"/>
                <a:ea typeface="Courier New"/>
                <a:cs typeface="Courier New"/>
                <a:sym typeface="Courier New"/>
              </a:rPr>
              <a:t>'Average number of transactions in the Last 36 Months per Account Activity Level'</a:t>
            </a:r>
            <a:r>
              <a:rPr lang="en-US" sz="1200">
                <a:solidFill>
                  <a:schemeClr val="dk1"/>
                </a:solidFill>
                <a:latin typeface="Courier New"/>
                <a:ea typeface="Courier New"/>
                <a:cs typeface="Courier New"/>
                <a:sym typeface="Courier New"/>
              </a:rPr>
              <a:t>, fontweight=</a:t>
            </a:r>
            <a:r>
              <a:rPr lang="en-US" sz="1200">
                <a:solidFill>
                  <a:srgbClr val="A31515"/>
                </a:solidFill>
                <a:latin typeface="Courier New"/>
                <a:ea typeface="Courier New"/>
                <a:cs typeface="Courier New"/>
                <a:sym typeface="Courier New"/>
              </a:rPr>
              <a:t>'bold'</a:t>
            </a:r>
            <a:r>
              <a:rPr lang="en-US" sz="1200">
                <a:solidFill>
                  <a:schemeClr val="dk1"/>
                </a:solidFill>
                <a:latin typeface="Courier New"/>
                <a:ea typeface="Courier New"/>
                <a:cs typeface="Courier New"/>
                <a:sym typeface="Courier New"/>
              </a:rPr>
              <a:t>, fontsize=</a:t>
            </a:r>
            <a:r>
              <a:rPr lang="en-US" sz="1200">
                <a:solidFill>
                  <a:srgbClr val="116644"/>
                </a:solidFill>
                <a:latin typeface="Courier New"/>
                <a:ea typeface="Courier New"/>
                <a:cs typeface="Courier New"/>
                <a:sym typeface="Courier New"/>
              </a:rPr>
              <a:t>14</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Adding label. Padding = 2, artinya memberi jarak dari angka ke bar-nya. Makin besar angkanya, makin jauh posisi angka dr bar</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plt.bar_label(value, padding=</a:t>
            </a:r>
            <a:r>
              <a:rPr lang="en-US" sz="1200">
                <a:solidFill>
                  <a:srgbClr val="116644"/>
                </a:solidFill>
                <a:latin typeface="Courier New"/>
                <a:ea typeface="Courier New"/>
                <a:cs typeface="Courier New"/>
                <a:sym typeface="Courier New"/>
              </a:rPr>
              <a:t>2, fontsize=11</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008000"/>
              </a:solidFill>
              <a:latin typeface="Courier New"/>
              <a:ea typeface="Courier New"/>
              <a:cs typeface="Courier New"/>
              <a:sym typeface="Courier New"/>
            </a:endParaRPr>
          </a:p>
        </p:txBody>
      </p:sp>
      <p:cxnSp>
        <p:nvCxnSpPr>
          <p:cNvPr id="510" name="Google Shape;510;p41"/>
          <p:cNvCxnSpPr/>
          <p:nvPr/>
        </p:nvCxnSpPr>
        <p:spPr>
          <a:xfrm flipH="1">
            <a:off x="9201050" y="3689300"/>
            <a:ext cx="600" cy="63690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5"/>
          <p:cNvSpPr/>
          <p:nvPr/>
        </p:nvSpPr>
        <p:spPr>
          <a:xfrm>
            <a:off x="12796261" y="1028700"/>
            <a:ext cx="1463216" cy="146321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F497D">
              <a:alpha val="588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5"/>
          <p:cNvSpPr/>
          <p:nvPr/>
        </p:nvSpPr>
        <p:spPr>
          <a:xfrm>
            <a:off x="15567318" y="2697161"/>
            <a:ext cx="1463216" cy="146321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297043">
              <a:alpha val="481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15"/>
          <p:cNvSpPr/>
          <p:nvPr/>
        </p:nvSpPr>
        <p:spPr>
          <a:xfrm>
            <a:off x="15567318" y="5927221"/>
            <a:ext cx="1463216" cy="1463216"/>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79646">
              <a:alpha val="607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15"/>
          <p:cNvSpPr/>
          <p:nvPr/>
        </p:nvSpPr>
        <p:spPr>
          <a:xfrm>
            <a:off x="10028119" y="1639405"/>
            <a:ext cx="1463203" cy="1463203"/>
          </a:xfrm>
          <a:custGeom>
            <a:rect b="b" l="l" r="r" t="t"/>
            <a:pathLst>
              <a:path extrusionOk="0"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5"/>
          <p:cNvSpPr/>
          <p:nvPr/>
        </p:nvSpPr>
        <p:spPr>
          <a:xfrm>
            <a:off x="10388852" y="2066895"/>
            <a:ext cx="741751" cy="608236"/>
          </a:xfrm>
          <a:custGeom>
            <a:rect b="b" l="l" r="r" t="t"/>
            <a:pathLst>
              <a:path extrusionOk="0" h="608236" w="741751">
                <a:moveTo>
                  <a:pt x="0" y="0"/>
                </a:moveTo>
                <a:lnTo>
                  <a:pt x="741751" y="0"/>
                </a:lnTo>
                <a:lnTo>
                  <a:pt x="741751" y="608236"/>
                </a:lnTo>
                <a:lnTo>
                  <a:pt x="0" y="608236"/>
                </a:lnTo>
                <a:lnTo>
                  <a:pt x="0" y="0"/>
                </a:lnTo>
                <a:close/>
              </a:path>
            </a:pathLst>
          </a:custGeom>
          <a:blipFill rotWithShape="1">
            <a:blip r:embed="rId3">
              <a:alphaModFix/>
            </a:blip>
            <a:stretch>
              <a:fillRect b="0" l="0" r="0" t="0"/>
            </a:stretch>
          </a:blipFill>
          <a:ln>
            <a:noFill/>
          </a:ln>
        </p:spPr>
      </p:sp>
      <p:sp>
        <p:nvSpPr>
          <p:cNvPr id="106" name="Google Shape;106;p15"/>
          <p:cNvSpPr/>
          <p:nvPr/>
        </p:nvSpPr>
        <p:spPr>
          <a:xfrm>
            <a:off x="13175910" y="1332986"/>
            <a:ext cx="703917" cy="854645"/>
          </a:xfrm>
          <a:custGeom>
            <a:rect b="b" l="l" r="r" t="t"/>
            <a:pathLst>
              <a:path extrusionOk="0" h="854645" w="703917">
                <a:moveTo>
                  <a:pt x="0" y="0"/>
                </a:moveTo>
                <a:lnTo>
                  <a:pt x="703917" y="0"/>
                </a:lnTo>
                <a:lnTo>
                  <a:pt x="703917" y="854645"/>
                </a:lnTo>
                <a:lnTo>
                  <a:pt x="0" y="854645"/>
                </a:lnTo>
                <a:lnTo>
                  <a:pt x="0" y="0"/>
                </a:lnTo>
                <a:close/>
              </a:path>
            </a:pathLst>
          </a:custGeom>
          <a:blipFill rotWithShape="1">
            <a:blip r:embed="rId4">
              <a:alphaModFix/>
            </a:blip>
            <a:stretch>
              <a:fillRect b="0" l="0" r="0" t="0"/>
            </a:stretch>
          </a:blipFill>
          <a:ln>
            <a:noFill/>
          </a:ln>
        </p:spPr>
      </p:sp>
      <p:sp>
        <p:nvSpPr>
          <p:cNvPr id="107" name="Google Shape;107;p15"/>
          <p:cNvSpPr/>
          <p:nvPr/>
        </p:nvSpPr>
        <p:spPr>
          <a:xfrm>
            <a:off x="15804764" y="3102622"/>
            <a:ext cx="988326" cy="652295"/>
          </a:xfrm>
          <a:custGeom>
            <a:rect b="b" l="l" r="r" t="t"/>
            <a:pathLst>
              <a:path extrusionOk="0" h="652295" w="988326">
                <a:moveTo>
                  <a:pt x="0" y="0"/>
                </a:moveTo>
                <a:lnTo>
                  <a:pt x="988326" y="0"/>
                </a:lnTo>
                <a:lnTo>
                  <a:pt x="988326" y="652295"/>
                </a:lnTo>
                <a:lnTo>
                  <a:pt x="0" y="652295"/>
                </a:lnTo>
                <a:lnTo>
                  <a:pt x="0" y="0"/>
                </a:lnTo>
                <a:close/>
              </a:path>
            </a:pathLst>
          </a:custGeom>
          <a:blipFill rotWithShape="1">
            <a:blip r:embed="rId5">
              <a:alphaModFix/>
            </a:blip>
            <a:stretch>
              <a:fillRect b="0" l="0" r="0" t="0"/>
            </a:stretch>
          </a:blipFill>
          <a:ln>
            <a:noFill/>
          </a:ln>
        </p:spPr>
      </p:sp>
      <p:sp>
        <p:nvSpPr>
          <p:cNvPr id="108" name="Google Shape;108;p15"/>
          <p:cNvSpPr/>
          <p:nvPr/>
        </p:nvSpPr>
        <p:spPr>
          <a:xfrm>
            <a:off x="15875201" y="6240496"/>
            <a:ext cx="847451" cy="836665"/>
          </a:xfrm>
          <a:custGeom>
            <a:rect b="b" l="l" r="r" t="t"/>
            <a:pathLst>
              <a:path extrusionOk="0" h="836665" w="847451">
                <a:moveTo>
                  <a:pt x="0" y="0"/>
                </a:moveTo>
                <a:lnTo>
                  <a:pt x="847451" y="0"/>
                </a:lnTo>
                <a:lnTo>
                  <a:pt x="847451" y="836665"/>
                </a:lnTo>
                <a:lnTo>
                  <a:pt x="0" y="836665"/>
                </a:lnTo>
                <a:lnTo>
                  <a:pt x="0" y="0"/>
                </a:lnTo>
                <a:close/>
              </a:path>
            </a:pathLst>
          </a:custGeom>
          <a:blipFill rotWithShape="1">
            <a:blip r:embed="rId6">
              <a:alphaModFix/>
            </a:blip>
            <a:stretch>
              <a:fillRect b="0" l="0" r="0" t="0"/>
            </a:stretch>
          </a:blipFill>
          <a:ln>
            <a:noFill/>
          </a:ln>
        </p:spPr>
      </p:sp>
      <p:sp>
        <p:nvSpPr>
          <p:cNvPr id="109" name="Google Shape;109;p15"/>
          <p:cNvSpPr txBox="1"/>
          <p:nvPr/>
        </p:nvSpPr>
        <p:spPr>
          <a:xfrm>
            <a:off x="1165685" y="2697143"/>
            <a:ext cx="8537400" cy="2790600"/>
          </a:xfrm>
          <a:prstGeom prst="rect">
            <a:avLst/>
          </a:prstGeom>
          <a:noFill/>
          <a:ln>
            <a:noFill/>
          </a:ln>
        </p:spPr>
        <p:txBody>
          <a:bodyPr anchorCtr="0" anchor="t" bIns="0" lIns="0" spcFirstLastPara="1" rIns="0" wrap="square" tIns="0">
            <a:spAutoFit/>
          </a:bodyPr>
          <a:lstStyle/>
          <a:p>
            <a:pPr indent="0" lvl="0" marL="0" marR="0" rtl="0" algn="l">
              <a:lnSpc>
                <a:spcPct val="113999"/>
              </a:lnSpc>
              <a:spcBef>
                <a:spcPts val="0"/>
              </a:spcBef>
              <a:spcAft>
                <a:spcPts val="0"/>
              </a:spcAft>
              <a:buNone/>
            </a:pPr>
            <a:r>
              <a:rPr b="1" lang="en-US" sz="8472">
                <a:solidFill>
                  <a:schemeClr val="dk2"/>
                </a:solidFill>
                <a:latin typeface="Poppins"/>
                <a:ea typeface="Poppins"/>
                <a:cs typeface="Poppins"/>
                <a:sym typeface="Poppins"/>
              </a:rPr>
              <a:t>Problem </a:t>
            </a:r>
            <a:r>
              <a:rPr b="1" lang="en-US" sz="8472">
                <a:solidFill>
                  <a:schemeClr val="accent6"/>
                </a:solidFill>
                <a:latin typeface="Poppins"/>
                <a:ea typeface="Poppins"/>
                <a:cs typeface="Poppins"/>
                <a:sym typeface="Poppins"/>
              </a:rPr>
              <a:t>Statement</a:t>
            </a:r>
            <a:endParaRPr>
              <a:solidFill>
                <a:schemeClr val="accent6"/>
              </a:solidFill>
            </a:endParaRPr>
          </a:p>
        </p:txBody>
      </p:sp>
      <p:sp>
        <p:nvSpPr>
          <p:cNvPr id="110" name="Google Shape;110;p15"/>
          <p:cNvSpPr txBox="1"/>
          <p:nvPr/>
        </p:nvSpPr>
        <p:spPr>
          <a:xfrm>
            <a:off x="1165675" y="6174409"/>
            <a:ext cx="6613500" cy="12699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0"/>
              </a:spcBef>
              <a:spcAft>
                <a:spcPts val="0"/>
              </a:spcAft>
              <a:buSzPts val="1100"/>
              <a:buNone/>
            </a:pPr>
            <a:r>
              <a:rPr lang="en-US" sz="2500">
                <a:solidFill>
                  <a:schemeClr val="dk1"/>
                </a:solidFill>
                <a:latin typeface="Poppins"/>
                <a:ea typeface="Poppins"/>
                <a:cs typeface="Poppins"/>
                <a:sym typeface="Poppins"/>
              </a:rPr>
              <a:t>How to en</a:t>
            </a:r>
            <a:r>
              <a:rPr lang="en-US" sz="2500">
                <a:solidFill>
                  <a:schemeClr val="dk1"/>
                </a:solidFill>
                <a:latin typeface="Poppins"/>
                <a:ea typeface="Poppins"/>
                <a:cs typeface="Poppins"/>
                <a:sym typeface="Poppins"/>
              </a:rPr>
              <a:t>courage existing customers to use RevoBank credit card products more?</a:t>
            </a:r>
            <a:endParaRPr sz="2582">
              <a:latin typeface="DM Sans"/>
              <a:ea typeface="DM Sans"/>
              <a:cs typeface="DM Sans"/>
              <a:sym typeface="DM Sans"/>
            </a:endParaRPr>
          </a:p>
        </p:txBody>
      </p:sp>
      <p:pic>
        <p:nvPicPr>
          <p:cNvPr id="111" name="Google Shape;111;p15"/>
          <p:cNvPicPr preferRelativeResize="0"/>
          <p:nvPr/>
        </p:nvPicPr>
        <p:blipFill rotWithShape="1">
          <a:blip r:embed="rId7">
            <a:alphaModFix/>
          </a:blip>
          <a:srcRect b="0" l="25851" r="11733" t="0"/>
          <a:stretch/>
        </p:blipFill>
        <p:spPr>
          <a:xfrm>
            <a:off x="10388850" y="2697150"/>
            <a:ext cx="5008500" cy="50154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42"/>
          <p:cNvSpPr txBox="1"/>
          <p:nvPr/>
        </p:nvSpPr>
        <p:spPr>
          <a:xfrm>
            <a:off x="566175" y="7293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Does Level X Reflect True Activity?</a:t>
            </a:r>
            <a:endParaRPr b="1" sz="4600">
              <a:solidFill>
                <a:schemeClr val="dk2"/>
              </a:solidFill>
              <a:latin typeface="Poppins"/>
              <a:ea typeface="Poppins"/>
              <a:cs typeface="Poppins"/>
              <a:sym typeface="Poppins"/>
            </a:endParaRPr>
          </a:p>
        </p:txBody>
      </p:sp>
      <p:sp>
        <p:nvSpPr>
          <p:cNvPr id="516" name="Google Shape;516;p42"/>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517" name="Google Shape;517;p42"/>
          <p:cNvSpPr txBox="1"/>
          <p:nvPr/>
        </p:nvSpPr>
        <p:spPr>
          <a:xfrm>
            <a:off x="9544050" y="2405325"/>
            <a:ext cx="8382000" cy="49686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1200"/>
              </a:spcBef>
              <a:spcAft>
                <a:spcPts val="0"/>
              </a:spcAft>
              <a:buClr>
                <a:schemeClr val="dk1"/>
              </a:buClr>
              <a:buSzPts val="2100"/>
              <a:buChar char="●"/>
            </a:pPr>
            <a:r>
              <a:rPr lang="en-US" sz="2100">
                <a:solidFill>
                  <a:schemeClr val="dk1"/>
                </a:solidFill>
              </a:rPr>
              <a:t>The median months since last purchase across all activity groups—X (18), Y (18), and Z (19)—are nearly identical, </a:t>
            </a:r>
            <a:r>
              <a:rPr lang="en-US" sz="2100">
                <a:solidFill>
                  <a:schemeClr val="dk1"/>
                </a:solidFill>
              </a:rPr>
              <a:t>indicating that at least </a:t>
            </a:r>
            <a:r>
              <a:rPr b="1" lang="en-US" sz="2100">
                <a:solidFill>
                  <a:schemeClr val="dk1"/>
                </a:solidFill>
              </a:rPr>
              <a:t>50% of accounts in each group</a:t>
            </a:r>
            <a:r>
              <a:rPr lang="en-US" sz="2100">
                <a:solidFill>
                  <a:schemeClr val="dk1"/>
                </a:solidFill>
              </a:rPr>
              <a:t> haven’t made a purchase in over </a:t>
            </a:r>
            <a:r>
              <a:rPr b="1" lang="en-US" sz="2100">
                <a:solidFill>
                  <a:schemeClr val="dk1"/>
                </a:solidFill>
              </a:rPr>
              <a:t>1.5 years</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Despite Group X being labeled as the </a:t>
            </a:r>
            <a:r>
              <a:rPr i="1" lang="en-US" sz="2100">
                <a:solidFill>
                  <a:schemeClr val="dk1"/>
                </a:solidFill>
              </a:rPr>
              <a:t>"most active"</a:t>
            </a:r>
            <a:r>
              <a:rPr lang="en-US" sz="2100">
                <a:solidFill>
                  <a:schemeClr val="dk1"/>
                </a:solidFill>
              </a:rPr>
              <a:t>, its recency of purchase is </a:t>
            </a:r>
            <a:r>
              <a:rPr b="1" lang="en-US" sz="2100">
                <a:solidFill>
                  <a:schemeClr val="dk1"/>
                </a:solidFill>
              </a:rPr>
              <a:t>not significantly better</a:t>
            </a:r>
            <a:r>
              <a:rPr lang="en-US" sz="2100">
                <a:solidFill>
                  <a:schemeClr val="dk1"/>
                </a:solidFill>
              </a:rPr>
              <a:t> than Groups Y or Z. The difference in median values is minimal, suggesting </a:t>
            </a:r>
            <a:r>
              <a:rPr b="1" lang="en-US" sz="2100">
                <a:solidFill>
                  <a:schemeClr val="dk1"/>
                </a:solidFill>
              </a:rPr>
              <a:t>similar levels of inactivity across all groups</a:t>
            </a:r>
            <a:r>
              <a:rPr lang="en-US" sz="2100">
                <a:solidFill>
                  <a:schemeClr val="dk1"/>
                </a:solidFill>
              </a:rPr>
              <a:t>.</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The current </a:t>
            </a:r>
            <a:r>
              <a:rPr b="1" lang="en-US" sz="2100">
                <a:solidFill>
                  <a:schemeClr val="dk1"/>
                </a:solidFill>
              </a:rPr>
              <a:t>account activity labeling system may not reflect actual engagement</a:t>
            </a:r>
            <a:r>
              <a:rPr lang="en-US" sz="2100">
                <a:solidFill>
                  <a:schemeClr val="dk1"/>
                </a:solidFill>
              </a:rPr>
              <a:t>. RevoBank should consider redefining activity tiers using data-driven behavioral metrics (e.g., purchase recency and frequency) to enable more accurate targeting and personalized engagement strategies.</a:t>
            </a:r>
            <a:endParaRPr sz="2100">
              <a:solidFill>
                <a:schemeClr val="dk1"/>
              </a:solidFill>
            </a:endParaRPr>
          </a:p>
        </p:txBody>
      </p:sp>
      <p:pic>
        <p:nvPicPr>
          <p:cNvPr id="518" name="Google Shape;518;p42"/>
          <p:cNvPicPr preferRelativeResize="0"/>
          <p:nvPr/>
        </p:nvPicPr>
        <p:blipFill>
          <a:blip r:embed="rId4">
            <a:alphaModFix/>
          </a:blip>
          <a:stretch>
            <a:fillRect/>
          </a:stretch>
        </p:blipFill>
        <p:spPr>
          <a:xfrm>
            <a:off x="693275" y="7165462"/>
            <a:ext cx="8412615" cy="2207138"/>
          </a:xfrm>
          <a:prstGeom prst="rect">
            <a:avLst/>
          </a:prstGeom>
          <a:noFill/>
          <a:ln>
            <a:noFill/>
          </a:ln>
        </p:spPr>
      </p:pic>
      <p:pic>
        <p:nvPicPr>
          <p:cNvPr id="519" name="Google Shape;519;p42"/>
          <p:cNvPicPr preferRelativeResize="0"/>
          <p:nvPr/>
        </p:nvPicPr>
        <p:blipFill>
          <a:blip r:embed="rId5">
            <a:alphaModFix/>
          </a:blip>
          <a:stretch>
            <a:fillRect/>
          </a:stretch>
        </p:blipFill>
        <p:spPr>
          <a:xfrm>
            <a:off x="693275" y="1874400"/>
            <a:ext cx="8255228" cy="5291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3"/>
          <p:cNvSpPr txBox="1"/>
          <p:nvPr/>
        </p:nvSpPr>
        <p:spPr>
          <a:xfrm>
            <a:off x="566175" y="7293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Does Level X Reflect True Activity?</a:t>
            </a:r>
            <a:endParaRPr b="1" sz="4600">
              <a:solidFill>
                <a:schemeClr val="dk2"/>
              </a:solidFill>
              <a:latin typeface="Poppins"/>
              <a:ea typeface="Poppins"/>
              <a:cs typeface="Poppins"/>
              <a:sym typeface="Poppins"/>
            </a:endParaRPr>
          </a:p>
        </p:txBody>
      </p:sp>
      <p:sp>
        <p:nvSpPr>
          <p:cNvPr id="525" name="Google Shape;525;p43"/>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526" name="Google Shape;526;p43"/>
          <p:cNvSpPr txBox="1"/>
          <p:nvPr/>
        </p:nvSpPr>
        <p:spPr>
          <a:xfrm>
            <a:off x="9544050" y="2405325"/>
            <a:ext cx="8382000" cy="60837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1200"/>
              </a:spcBef>
              <a:spcAft>
                <a:spcPts val="0"/>
              </a:spcAft>
              <a:buClr>
                <a:schemeClr val="dk1"/>
              </a:buClr>
              <a:buSzPts val="2100"/>
              <a:buChar char="●"/>
            </a:pPr>
            <a:r>
              <a:rPr lang="en-US" sz="2100">
                <a:solidFill>
                  <a:schemeClr val="dk1"/>
                </a:solidFill>
              </a:rPr>
              <a:t>On average, clients in</a:t>
            </a:r>
            <a:r>
              <a:rPr b="1" lang="en-US" sz="2100">
                <a:solidFill>
                  <a:schemeClr val="dk1"/>
                </a:solidFill>
              </a:rPr>
              <a:t> Level X made 3 transactions</a:t>
            </a:r>
            <a:r>
              <a:rPr lang="en-US" sz="2100">
                <a:solidFill>
                  <a:schemeClr val="dk1"/>
                </a:solidFill>
              </a:rPr>
              <a:t> in the last 36 months, compared to 2 transactions for Level Y and only 1 transaction for Level Z, indicating a clear </a:t>
            </a:r>
            <a:r>
              <a:rPr b="1" lang="en-US" sz="2100">
                <a:solidFill>
                  <a:schemeClr val="dk1"/>
                </a:solidFill>
              </a:rPr>
              <a:t>decreasing trend </a:t>
            </a:r>
            <a:r>
              <a:rPr lang="en-US" sz="2100">
                <a:solidFill>
                  <a:schemeClr val="dk1"/>
                </a:solidFill>
              </a:rPr>
              <a:t>in transaction frequency across the levels.</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Although the </a:t>
            </a:r>
            <a:r>
              <a:rPr b="1" lang="en-US" sz="2100">
                <a:solidFill>
                  <a:schemeClr val="dk1"/>
                </a:solidFill>
              </a:rPr>
              <a:t>median recency of transactions</a:t>
            </a:r>
            <a:r>
              <a:rPr lang="en-US" sz="2100">
                <a:solidFill>
                  <a:schemeClr val="dk1"/>
                </a:solidFill>
              </a:rPr>
              <a:t> is similar across all account levels (</a:t>
            </a:r>
            <a:r>
              <a:rPr b="1" lang="en-US" sz="2100">
                <a:solidFill>
                  <a:schemeClr val="dk1"/>
                </a:solidFill>
              </a:rPr>
              <a:t>around 18–19 months</a:t>
            </a:r>
            <a:r>
              <a:rPr lang="en-US" sz="2100">
                <a:solidFill>
                  <a:schemeClr val="dk1"/>
                </a:solidFill>
              </a:rPr>
              <a:t>), </a:t>
            </a:r>
            <a:r>
              <a:rPr b="1" lang="en-US" sz="2100">
                <a:solidFill>
                  <a:schemeClr val="dk1"/>
                </a:solidFill>
              </a:rPr>
              <a:t>Level X</a:t>
            </a:r>
            <a:r>
              <a:rPr lang="en-US" sz="2100">
                <a:solidFill>
                  <a:schemeClr val="dk1"/>
                </a:solidFill>
              </a:rPr>
              <a:t> shows a </a:t>
            </a:r>
            <a:r>
              <a:rPr b="1" lang="en-US" sz="2100">
                <a:solidFill>
                  <a:schemeClr val="dk1"/>
                </a:solidFill>
              </a:rPr>
              <a:t>noticeably higher average transaction count </a:t>
            </a:r>
            <a:r>
              <a:rPr lang="en-US" sz="2100">
                <a:solidFill>
                  <a:schemeClr val="dk1"/>
                </a:solidFill>
              </a:rPr>
              <a:t>over the past 36 months, indicating more frequent engagement. However, evaluating the accuracy of activity level classifications shouldn’t rely solely on </a:t>
            </a:r>
            <a:r>
              <a:rPr b="1" lang="en-US" sz="2100">
                <a:solidFill>
                  <a:schemeClr val="dk1"/>
                </a:solidFill>
              </a:rPr>
              <a:t>central tendency metrics like median or mean</a:t>
            </a:r>
            <a:r>
              <a:rPr lang="en-US" sz="2100">
                <a:solidFill>
                  <a:schemeClr val="dk1"/>
                </a:solidFill>
              </a:rPr>
              <a:t>. To ensure more robust segmentation, additional behavioral indicators—such as value per transaction—should be considered.</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We should </a:t>
            </a:r>
            <a:r>
              <a:rPr b="1" lang="en-US" sz="2100">
                <a:solidFill>
                  <a:schemeClr val="dk1"/>
                </a:solidFill>
              </a:rPr>
              <a:t>reassess</a:t>
            </a:r>
            <a:r>
              <a:rPr lang="en-US" sz="2100">
                <a:solidFill>
                  <a:schemeClr val="dk1"/>
                </a:solidFill>
              </a:rPr>
              <a:t> the account activity classification using more than just averages or medians to better capture client behavior and ensure the segments reflect true engagement.</a:t>
            </a:r>
            <a:endParaRPr sz="2100">
              <a:solidFill>
                <a:schemeClr val="dk1"/>
              </a:solidFill>
            </a:endParaRPr>
          </a:p>
        </p:txBody>
      </p:sp>
      <p:pic>
        <p:nvPicPr>
          <p:cNvPr id="527" name="Google Shape;527;p43"/>
          <p:cNvPicPr preferRelativeResize="0"/>
          <p:nvPr/>
        </p:nvPicPr>
        <p:blipFill>
          <a:blip r:embed="rId4">
            <a:alphaModFix/>
          </a:blip>
          <a:stretch>
            <a:fillRect/>
          </a:stretch>
        </p:blipFill>
        <p:spPr>
          <a:xfrm>
            <a:off x="693275" y="7165462"/>
            <a:ext cx="8412615" cy="2207138"/>
          </a:xfrm>
          <a:prstGeom prst="rect">
            <a:avLst/>
          </a:prstGeom>
          <a:noFill/>
          <a:ln>
            <a:noFill/>
          </a:ln>
        </p:spPr>
      </p:pic>
      <p:pic>
        <p:nvPicPr>
          <p:cNvPr id="528" name="Google Shape;528;p43"/>
          <p:cNvPicPr preferRelativeResize="0"/>
          <p:nvPr/>
        </p:nvPicPr>
        <p:blipFill>
          <a:blip r:embed="rId5">
            <a:alphaModFix/>
          </a:blip>
          <a:stretch>
            <a:fillRect/>
          </a:stretch>
        </p:blipFill>
        <p:spPr>
          <a:xfrm>
            <a:off x="409725" y="1874400"/>
            <a:ext cx="8844193" cy="52910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44"/>
          <p:cNvSpPr txBox="1"/>
          <p:nvPr/>
        </p:nvSpPr>
        <p:spPr>
          <a:xfrm>
            <a:off x="1061475" y="5080513"/>
            <a:ext cx="8047200" cy="28476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Step 1 : Calculate profit</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df[</a:t>
            </a:r>
            <a:r>
              <a:rPr lang="en-US">
                <a:solidFill>
                  <a:srgbClr val="A31515"/>
                </a:solidFill>
                <a:latin typeface="Courier New"/>
                <a:ea typeface="Courier New"/>
                <a:cs typeface="Courier New"/>
                <a:sym typeface="Courier New"/>
              </a:rPr>
              <a:t>'profit'</a:t>
            </a:r>
            <a:r>
              <a:rPr lang="en-US">
                <a:solidFill>
                  <a:schemeClr val="dk1"/>
                </a:solidFill>
                <a:latin typeface="Courier New"/>
                <a:ea typeface="Courier New"/>
                <a:cs typeface="Courier New"/>
                <a:sym typeface="Courier New"/>
              </a:rPr>
              <a:t>]=df[</a:t>
            </a:r>
            <a:r>
              <a:rPr lang="en-US">
                <a:solidFill>
                  <a:srgbClr val="A31515"/>
                </a:solidFill>
                <a:latin typeface="Courier New"/>
                <a:ea typeface="Courier New"/>
                <a:cs typeface="Courier New"/>
                <a:sym typeface="Courier New"/>
              </a:rPr>
              <a:t>'total_sales_L36M'</a:t>
            </a:r>
            <a:r>
              <a:rPr lang="en-US">
                <a:solidFill>
                  <a:schemeClr val="dk1"/>
                </a:solidFill>
                <a:latin typeface="Courier New"/>
                <a:ea typeface="Courier New"/>
                <a:cs typeface="Courier New"/>
                <a:sym typeface="Courier New"/>
              </a:rPr>
              <a:t>]* </a:t>
            </a:r>
            <a:r>
              <a:rPr lang="en-US">
                <a:solidFill>
                  <a:srgbClr val="116644"/>
                </a:solidFill>
                <a:latin typeface="Courier New"/>
                <a:ea typeface="Courier New"/>
                <a:cs typeface="Courier New"/>
                <a:sym typeface="Courier New"/>
              </a:rPr>
              <a:t>0.024</a:t>
            </a:r>
            <a:endParaRPr>
              <a:solidFill>
                <a:srgbClr val="116644"/>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Step 2: Group by flag_female and aggregate using various statistics</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profit_by_gender_2 = df.groupby([</a:t>
            </a:r>
            <a:r>
              <a:rPr lang="en-US">
                <a:solidFill>
                  <a:srgbClr val="A31515"/>
                </a:solidFill>
                <a:latin typeface="Courier New"/>
                <a:ea typeface="Courier New"/>
                <a:cs typeface="Courier New"/>
                <a:sym typeface="Courier New"/>
              </a:rPr>
              <a:t>'flag_female'</a:t>
            </a:r>
            <a:r>
              <a:rPr lang="en-US">
                <a:solidFill>
                  <a:schemeClr val="dk1"/>
                </a:solidFill>
                <a:latin typeface="Courier New"/>
                <a:ea typeface="Courier New"/>
                <a:cs typeface="Courier New"/>
                <a:sym typeface="Courier New"/>
              </a:rPr>
              <a:t>]).agg({</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   </a:t>
            </a:r>
            <a:r>
              <a:rPr lang="en-US">
                <a:solidFill>
                  <a:srgbClr val="A31515"/>
                </a:solidFill>
                <a:latin typeface="Courier New"/>
                <a:ea typeface="Courier New"/>
                <a:cs typeface="Courier New"/>
                <a:sym typeface="Courier New"/>
              </a:rPr>
              <a:t>'flag_female'</a:t>
            </a:r>
            <a:r>
              <a:rPr lang="en-US">
                <a:solidFill>
                  <a:schemeClr val="dk1"/>
                </a:solidFill>
                <a:latin typeface="Courier New"/>
                <a:ea typeface="Courier New"/>
                <a:cs typeface="Courier New"/>
                <a:sym typeface="Courier New"/>
              </a:rPr>
              <a:t> : </a:t>
            </a:r>
            <a:r>
              <a:rPr lang="en-US">
                <a:solidFill>
                  <a:srgbClr val="A31515"/>
                </a:solidFill>
                <a:latin typeface="Courier New"/>
                <a:ea typeface="Courier New"/>
                <a:cs typeface="Courier New"/>
                <a:sym typeface="Courier New"/>
              </a:rPr>
              <a:t>'count'</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   </a:t>
            </a:r>
            <a:r>
              <a:rPr lang="en-US">
                <a:solidFill>
                  <a:srgbClr val="A31515"/>
                </a:solidFill>
                <a:latin typeface="Courier New"/>
                <a:ea typeface="Courier New"/>
                <a:cs typeface="Courier New"/>
                <a:sym typeface="Courier New"/>
              </a:rPr>
              <a:t>'profit'</a:t>
            </a:r>
            <a:r>
              <a:rPr lang="en-US">
                <a:solidFill>
                  <a:schemeClr val="dk1"/>
                </a:solidFill>
                <a:latin typeface="Courier New"/>
                <a:ea typeface="Courier New"/>
                <a:cs typeface="Courier New"/>
                <a:sym typeface="Courier New"/>
              </a:rPr>
              <a:t> : [</a:t>
            </a:r>
            <a:r>
              <a:rPr lang="en-US">
                <a:solidFill>
                  <a:srgbClr val="A31515"/>
                </a:solidFill>
                <a:latin typeface="Courier New"/>
                <a:ea typeface="Courier New"/>
                <a:cs typeface="Courier New"/>
                <a:sym typeface="Courier New"/>
              </a:rPr>
              <a:t>'sum'</a:t>
            </a:r>
            <a:r>
              <a:rPr lang="en-US">
                <a:solidFill>
                  <a:schemeClr val="dk1"/>
                </a:solidFill>
                <a:latin typeface="Courier New"/>
                <a:ea typeface="Courier New"/>
                <a:cs typeface="Courier New"/>
                <a:sym typeface="Courier New"/>
              </a:rPr>
              <a:t>,</a:t>
            </a:r>
            <a:r>
              <a:rPr lang="en-US">
                <a:solidFill>
                  <a:srgbClr val="A31515"/>
                </a:solidFill>
                <a:latin typeface="Courier New"/>
                <a:ea typeface="Courier New"/>
                <a:cs typeface="Courier New"/>
                <a:sym typeface="Courier New"/>
              </a:rPr>
              <a:t>'mean'</a:t>
            </a:r>
            <a:r>
              <a:rPr lang="en-US">
                <a:solidFill>
                  <a:schemeClr val="dk1"/>
                </a:solidFill>
                <a:latin typeface="Courier New"/>
                <a:ea typeface="Courier New"/>
                <a:cs typeface="Courier New"/>
                <a:sym typeface="Courier New"/>
              </a:rPr>
              <a:t>, </a:t>
            </a:r>
            <a:r>
              <a:rPr lang="en-US">
                <a:solidFill>
                  <a:srgbClr val="A31515"/>
                </a:solidFill>
                <a:latin typeface="Courier New"/>
                <a:ea typeface="Courier New"/>
                <a:cs typeface="Courier New"/>
                <a:sym typeface="Courier New"/>
              </a:rPr>
              <a:t>'min'</a:t>
            </a:r>
            <a:r>
              <a:rPr lang="en-US">
                <a:solidFill>
                  <a:schemeClr val="dk1"/>
                </a:solidFill>
                <a:latin typeface="Courier New"/>
                <a:ea typeface="Courier New"/>
                <a:cs typeface="Courier New"/>
                <a:sym typeface="Courier New"/>
              </a:rPr>
              <a:t>, </a:t>
            </a:r>
            <a:r>
              <a:rPr lang="en-US">
                <a:solidFill>
                  <a:srgbClr val="A31515"/>
                </a:solidFill>
                <a:latin typeface="Courier New"/>
                <a:ea typeface="Courier New"/>
                <a:cs typeface="Courier New"/>
                <a:sym typeface="Courier New"/>
              </a:rPr>
              <a:t>'median'</a:t>
            </a:r>
            <a:r>
              <a:rPr lang="en-US">
                <a:solidFill>
                  <a:schemeClr val="dk1"/>
                </a:solidFill>
                <a:latin typeface="Courier New"/>
                <a:ea typeface="Courier New"/>
                <a:cs typeface="Courier New"/>
                <a:sym typeface="Courier New"/>
              </a:rPr>
              <a:t>, </a:t>
            </a:r>
            <a:r>
              <a:rPr lang="en-US">
                <a:solidFill>
                  <a:srgbClr val="A31515"/>
                </a:solidFill>
                <a:latin typeface="Courier New"/>
                <a:ea typeface="Courier New"/>
                <a:cs typeface="Courier New"/>
                <a:sym typeface="Courier New"/>
              </a:rPr>
              <a:t>'max'</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}).reset_index()</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profit_by_gender_2</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008000"/>
              </a:solidFill>
              <a:latin typeface="Courier New"/>
              <a:ea typeface="Courier New"/>
              <a:cs typeface="Courier New"/>
              <a:sym typeface="Courier New"/>
            </a:endParaRPr>
          </a:p>
        </p:txBody>
      </p:sp>
      <p:sp>
        <p:nvSpPr>
          <p:cNvPr id="534" name="Google Shape;534;p44"/>
          <p:cNvSpPr txBox="1"/>
          <p:nvPr/>
        </p:nvSpPr>
        <p:spPr>
          <a:xfrm>
            <a:off x="566175" y="420750"/>
            <a:ext cx="17721900" cy="1373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Is Male More Profitable Than Female?</a:t>
            </a:r>
            <a:endParaRPr b="1" sz="4600">
              <a:solidFill>
                <a:schemeClr val="dk2"/>
              </a:solidFill>
              <a:latin typeface="Poppins"/>
              <a:ea typeface="Poppins"/>
              <a:cs typeface="Poppins"/>
              <a:sym typeface="Poppins"/>
            </a:endParaRPr>
          </a:p>
          <a:p>
            <a:pPr indent="0" lvl="1" marL="0" rtl="0" algn="l">
              <a:lnSpc>
                <a:spcPct val="96995"/>
              </a:lnSpc>
              <a:spcBef>
                <a:spcPts val="0"/>
              </a:spcBef>
              <a:spcAft>
                <a:spcPts val="0"/>
              </a:spcAft>
              <a:buNone/>
            </a:pPr>
            <a:r>
              <a:t/>
            </a:r>
            <a:endParaRPr b="1" sz="4600">
              <a:solidFill>
                <a:schemeClr val="dk2"/>
              </a:solidFill>
              <a:latin typeface="Poppins"/>
              <a:ea typeface="Poppins"/>
              <a:cs typeface="Poppins"/>
              <a:sym typeface="Poppins"/>
            </a:endParaRPr>
          </a:p>
        </p:txBody>
      </p:sp>
      <p:sp>
        <p:nvSpPr>
          <p:cNvPr id="535" name="Google Shape;535;p44"/>
          <p:cNvSpPr/>
          <p:nvPr/>
        </p:nvSpPr>
        <p:spPr>
          <a:xfrm>
            <a:off x="985275" y="1721025"/>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US" sz="1800">
                <a:solidFill>
                  <a:schemeClr val="lt1"/>
                </a:solidFill>
                <a:latin typeface="Calibri"/>
                <a:ea typeface="Calibri"/>
                <a:cs typeface="Calibri"/>
                <a:sym typeface="Calibri"/>
              </a:rPr>
              <a:t>Analyzing profit based on Gender</a:t>
            </a:r>
            <a:endParaRPr b="1" sz="1800">
              <a:solidFill>
                <a:schemeClr val="lt1"/>
              </a:solidFill>
              <a:latin typeface="Calibri"/>
              <a:ea typeface="Calibri"/>
              <a:cs typeface="Calibri"/>
              <a:sym typeface="Calibri"/>
            </a:endParaRPr>
          </a:p>
        </p:txBody>
      </p:sp>
      <p:sp>
        <p:nvSpPr>
          <p:cNvPr id="536" name="Google Shape;536;p44"/>
          <p:cNvSpPr/>
          <p:nvPr/>
        </p:nvSpPr>
        <p:spPr>
          <a:xfrm>
            <a:off x="566175" y="13753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537" name="Google Shape;537;p44"/>
          <p:cNvSpPr txBox="1"/>
          <p:nvPr/>
        </p:nvSpPr>
        <p:spPr>
          <a:xfrm>
            <a:off x="985275" y="2455375"/>
            <a:ext cx="16409700" cy="895800"/>
          </a:xfrm>
          <a:prstGeom prst="rect">
            <a:avLst/>
          </a:prstGeom>
          <a:noFill/>
          <a:ln>
            <a:noFill/>
          </a:ln>
        </p:spPr>
        <p:txBody>
          <a:bodyPr anchorCtr="0" anchor="t" bIns="91425" lIns="91425" spcFirstLastPara="1" rIns="91425" wrap="square" tIns="91425">
            <a:spAutoFit/>
          </a:bodyPr>
          <a:lstStyle/>
          <a:p>
            <a:pPr indent="0" lvl="0" marL="0" marR="660400" rtl="0" algn="l">
              <a:lnSpc>
                <a:spcPct val="115000"/>
              </a:lnSpc>
              <a:spcBef>
                <a:spcPts val="500"/>
              </a:spcBef>
              <a:spcAft>
                <a:spcPts val="500"/>
              </a:spcAft>
              <a:buNone/>
            </a:pPr>
            <a:r>
              <a:rPr lang="en-US">
                <a:solidFill>
                  <a:schemeClr val="dk1"/>
                </a:solidFill>
              </a:rPr>
              <a:t>To assess whether male clients are more profitable than female clients, we first calculated </a:t>
            </a:r>
            <a:r>
              <a:rPr b="1" lang="en-US">
                <a:solidFill>
                  <a:schemeClr val="dk1"/>
                </a:solidFill>
              </a:rPr>
              <a:t>individual client profit</a:t>
            </a:r>
            <a:r>
              <a:rPr lang="en-US">
                <a:solidFill>
                  <a:schemeClr val="dk1"/>
                </a:solidFill>
              </a:rPr>
              <a:t> by applying a </a:t>
            </a:r>
            <a:r>
              <a:rPr b="1" lang="en-US">
                <a:solidFill>
                  <a:schemeClr val="dk1"/>
                </a:solidFill>
              </a:rPr>
              <a:t>2.4% profit margin</a:t>
            </a:r>
            <a:r>
              <a:rPr lang="en-US">
                <a:solidFill>
                  <a:schemeClr val="dk1"/>
                </a:solidFill>
              </a:rPr>
              <a:t> to each client’s total sales. We then grouped the data by gender and used </a:t>
            </a:r>
            <a:r>
              <a:rPr b="1" lang="en-US">
                <a:solidFill>
                  <a:schemeClr val="dk1"/>
                </a:solidFill>
              </a:rPr>
              <a:t>aggregate statistics</a:t>
            </a:r>
            <a:r>
              <a:rPr lang="en-US">
                <a:solidFill>
                  <a:schemeClr val="dk1"/>
                </a:solidFill>
              </a:rPr>
              <a:t>—including mean, median, and distribution—to compare profitability across segments. Finally, we visualized the results using </a:t>
            </a:r>
            <a:r>
              <a:rPr b="1" lang="en-US">
                <a:solidFill>
                  <a:schemeClr val="dk1"/>
                </a:solidFill>
              </a:rPr>
              <a:t>boxplots</a:t>
            </a:r>
            <a:r>
              <a:rPr lang="en-US">
                <a:solidFill>
                  <a:schemeClr val="dk1"/>
                </a:solidFill>
              </a:rPr>
              <a:t> to better understand the spread, central tendency, and presence of outliers in each group.</a:t>
            </a:r>
            <a:endParaRPr>
              <a:solidFill>
                <a:srgbClr val="1F1F1F"/>
              </a:solidFill>
              <a:highlight>
                <a:srgbClr val="FFFFFF"/>
              </a:highlight>
            </a:endParaRPr>
          </a:p>
        </p:txBody>
      </p:sp>
      <p:sp>
        <p:nvSpPr>
          <p:cNvPr id="538" name="Google Shape;538;p44"/>
          <p:cNvSpPr txBox="1"/>
          <p:nvPr/>
        </p:nvSpPr>
        <p:spPr>
          <a:xfrm>
            <a:off x="409725" y="9788600"/>
            <a:ext cx="69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More results on </a:t>
            </a:r>
            <a:r>
              <a:rPr lang="en-US" sz="2000" u="sng">
                <a:solidFill>
                  <a:schemeClr val="hlink"/>
                </a:solidFill>
                <a:hlinkClick r:id="rId3"/>
              </a:rPr>
              <a:t>Google Colab Notebook</a:t>
            </a:r>
            <a:endParaRPr sz="2000"/>
          </a:p>
        </p:txBody>
      </p:sp>
      <p:sp>
        <p:nvSpPr>
          <p:cNvPr id="539" name="Google Shape;539;p44"/>
          <p:cNvSpPr/>
          <p:nvPr/>
        </p:nvSpPr>
        <p:spPr>
          <a:xfrm>
            <a:off x="1002058" y="3883900"/>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540" name="Google Shape;540;p44"/>
          <p:cNvSpPr/>
          <p:nvPr/>
        </p:nvSpPr>
        <p:spPr>
          <a:xfrm>
            <a:off x="577125" y="34769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541" name="Google Shape;541;p44"/>
          <p:cNvSpPr txBox="1"/>
          <p:nvPr/>
        </p:nvSpPr>
        <p:spPr>
          <a:xfrm>
            <a:off x="9184875" y="4775725"/>
            <a:ext cx="7493400" cy="3617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Step 3: create boxplot</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Set chart size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plt.figure(figsize=(</a:t>
            </a:r>
            <a:r>
              <a:rPr lang="en-US">
                <a:solidFill>
                  <a:srgbClr val="116644"/>
                </a:solidFill>
                <a:latin typeface="Courier New"/>
                <a:ea typeface="Courier New"/>
                <a:cs typeface="Courier New"/>
                <a:sym typeface="Courier New"/>
              </a:rPr>
              <a:t>10</a:t>
            </a:r>
            <a:r>
              <a:rPr lang="en-US">
                <a:solidFill>
                  <a:schemeClr val="dk1"/>
                </a:solidFill>
                <a:latin typeface="Courier New"/>
                <a:ea typeface="Courier New"/>
                <a:cs typeface="Courier New"/>
                <a:sym typeface="Courier New"/>
              </a:rPr>
              <a:t>, </a:t>
            </a:r>
            <a:r>
              <a:rPr lang="en-US">
                <a:solidFill>
                  <a:srgbClr val="116644"/>
                </a:solidFill>
                <a:latin typeface="Courier New"/>
                <a:ea typeface="Courier New"/>
                <a:cs typeface="Courier New"/>
                <a:sym typeface="Courier New"/>
              </a:rPr>
              <a:t>6</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Create boxplot using seaborns</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sns.boxplot(x=</a:t>
            </a:r>
            <a:r>
              <a:rPr lang="en-US">
                <a:solidFill>
                  <a:srgbClr val="A31515"/>
                </a:solidFill>
                <a:latin typeface="Courier New"/>
                <a:ea typeface="Courier New"/>
                <a:cs typeface="Courier New"/>
                <a:sym typeface="Courier New"/>
              </a:rPr>
              <a:t>'flag_female'</a:t>
            </a:r>
            <a:r>
              <a:rPr lang="en-US">
                <a:solidFill>
                  <a:schemeClr val="dk1"/>
                </a:solidFill>
                <a:latin typeface="Courier New"/>
                <a:ea typeface="Courier New"/>
                <a:cs typeface="Courier New"/>
                <a:sym typeface="Courier New"/>
              </a:rPr>
              <a:t>, y=</a:t>
            </a:r>
            <a:r>
              <a:rPr lang="en-US">
                <a:solidFill>
                  <a:srgbClr val="A31515"/>
                </a:solidFill>
                <a:latin typeface="Courier New"/>
                <a:ea typeface="Courier New"/>
                <a:cs typeface="Courier New"/>
                <a:sym typeface="Courier New"/>
              </a:rPr>
              <a:t>'profit'</a:t>
            </a:r>
            <a:r>
              <a:rPr lang="en-US">
                <a:solidFill>
                  <a:schemeClr val="dk1"/>
                </a:solidFill>
                <a:latin typeface="Courier New"/>
                <a:ea typeface="Courier New"/>
                <a:cs typeface="Courier New"/>
                <a:sym typeface="Courier New"/>
              </a:rPr>
              <a:t>, data=df)</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Adding title</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plt.title(</a:t>
            </a:r>
            <a:r>
              <a:rPr lang="en-US">
                <a:solidFill>
                  <a:srgbClr val="A31515"/>
                </a:solidFill>
                <a:latin typeface="Courier New"/>
                <a:ea typeface="Courier New"/>
                <a:cs typeface="Courier New"/>
                <a:sym typeface="Courier New"/>
              </a:rPr>
              <a:t>'Profit by Gender'</a:t>
            </a:r>
            <a:r>
              <a:rPr lang="en-US">
                <a:solidFill>
                  <a:schemeClr val="dk1"/>
                </a:solidFill>
                <a:latin typeface="Courier New"/>
                <a:ea typeface="Courier New"/>
                <a:cs typeface="Courier New"/>
                <a:sym typeface="Courier New"/>
              </a:rPr>
              <a:t>,fontweight=</a:t>
            </a:r>
            <a:r>
              <a:rPr lang="en-US">
                <a:solidFill>
                  <a:srgbClr val="A31515"/>
                </a:solidFill>
                <a:latin typeface="Courier New"/>
                <a:ea typeface="Courier New"/>
                <a:cs typeface="Courier New"/>
                <a:sym typeface="Courier New"/>
              </a:rPr>
              <a:t>'bold'</a:t>
            </a:r>
            <a:r>
              <a:rPr lang="en-US">
                <a:solidFill>
                  <a:schemeClr val="dk1"/>
                </a:solidFill>
                <a:latin typeface="Courier New"/>
                <a:ea typeface="Courier New"/>
                <a:cs typeface="Courier New"/>
                <a:sym typeface="Courier New"/>
              </a:rPr>
              <a:t>, fontsize=</a:t>
            </a:r>
            <a:r>
              <a:rPr lang="en-US">
                <a:solidFill>
                  <a:srgbClr val="116644"/>
                </a:solidFill>
                <a:latin typeface="Courier New"/>
                <a:ea typeface="Courier New"/>
                <a:cs typeface="Courier New"/>
                <a:sym typeface="Courier New"/>
              </a:rPr>
              <a:t>14</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rgbClr val="008000"/>
                </a:solidFill>
                <a:latin typeface="Courier New"/>
                <a:ea typeface="Courier New"/>
                <a:cs typeface="Courier New"/>
                <a:sym typeface="Courier New"/>
              </a:rPr>
              <a:t># Adding label</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plt.ylabel(</a:t>
            </a:r>
            <a:r>
              <a:rPr lang="en-US">
                <a:solidFill>
                  <a:srgbClr val="A31515"/>
                </a:solidFill>
                <a:latin typeface="Courier New"/>
                <a:ea typeface="Courier New"/>
                <a:cs typeface="Courier New"/>
                <a:sym typeface="Courier New"/>
              </a:rPr>
              <a:t>'Profit per Client (€)'</a:t>
            </a:r>
            <a:r>
              <a:rPr lang="en-US">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a:solidFill>
                  <a:schemeClr val="dk1"/>
                </a:solidFill>
                <a:latin typeface="Courier New"/>
                <a:ea typeface="Courier New"/>
                <a:cs typeface="Courier New"/>
                <a:sym typeface="Courier New"/>
              </a:rPr>
              <a:t>plt.show()</a:t>
            </a:r>
            <a:endParaRPr>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a:solidFill>
                <a:srgbClr val="008000"/>
              </a:solidFill>
              <a:latin typeface="Courier New"/>
              <a:ea typeface="Courier New"/>
              <a:cs typeface="Courier New"/>
              <a:sym typeface="Courier New"/>
            </a:endParaRPr>
          </a:p>
        </p:txBody>
      </p:sp>
      <p:cxnSp>
        <p:nvCxnSpPr>
          <p:cNvPr id="542" name="Google Shape;542;p44"/>
          <p:cNvCxnSpPr/>
          <p:nvPr/>
        </p:nvCxnSpPr>
        <p:spPr>
          <a:xfrm>
            <a:off x="8763000" y="4781550"/>
            <a:ext cx="38100" cy="38862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45"/>
          <p:cNvSpPr txBox="1"/>
          <p:nvPr/>
        </p:nvSpPr>
        <p:spPr>
          <a:xfrm>
            <a:off x="566175" y="7293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Is Male More Profitable Than Female?</a:t>
            </a:r>
            <a:endParaRPr b="1" sz="4600">
              <a:solidFill>
                <a:schemeClr val="dk2"/>
              </a:solidFill>
              <a:latin typeface="Poppins"/>
              <a:ea typeface="Poppins"/>
              <a:cs typeface="Poppins"/>
              <a:sym typeface="Poppins"/>
            </a:endParaRPr>
          </a:p>
        </p:txBody>
      </p:sp>
      <p:sp>
        <p:nvSpPr>
          <p:cNvPr id="548" name="Google Shape;548;p45"/>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549" name="Google Shape;549;p45"/>
          <p:cNvSpPr txBox="1"/>
          <p:nvPr/>
        </p:nvSpPr>
        <p:spPr>
          <a:xfrm>
            <a:off x="9391650" y="2405325"/>
            <a:ext cx="8534400" cy="49686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1200"/>
              </a:spcBef>
              <a:spcAft>
                <a:spcPts val="0"/>
              </a:spcAft>
              <a:buClr>
                <a:schemeClr val="dk1"/>
              </a:buClr>
              <a:buSzPts val="2100"/>
              <a:buChar char="●"/>
            </a:pPr>
            <a:r>
              <a:rPr b="1" lang="en-US" sz="2100">
                <a:solidFill>
                  <a:schemeClr val="dk1"/>
                </a:solidFill>
              </a:rPr>
              <a:t>Male clients</a:t>
            </a:r>
            <a:r>
              <a:rPr lang="en-US" sz="2100">
                <a:solidFill>
                  <a:schemeClr val="dk1"/>
                </a:solidFill>
              </a:rPr>
              <a:t> show a </a:t>
            </a:r>
            <a:r>
              <a:rPr b="1" lang="en-US" sz="2100">
                <a:solidFill>
                  <a:schemeClr val="dk1"/>
                </a:solidFill>
              </a:rPr>
              <a:t>higher average profit (788.05 euros)</a:t>
            </a:r>
            <a:r>
              <a:rPr lang="en-US" sz="2100">
                <a:solidFill>
                  <a:schemeClr val="dk1"/>
                </a:solidFill>
              </a:rPr>
              <a:t> than females (</a:t>
            </a:r>
            <a:r>
              <a:rPr b="1" lang="en-US" sz="2100">
                <a:solidFill>
                  <a:schemeClr val="dk1"/>
                </a:solidFill>
              </a:rPr>
              <a:t>776.87 euros</a:t>
            </a:r>
            <a:r>
              <a:rPr lang="en-US" sz="2100">
                <a:solidFill>
                  <a:schemeClr val="dk1"/>
                </a:solidFill>
              </a:rPr>
              <a:t>), but the difference is small (</a:t>
            </a:r>
            <a:r>
              <a:rPr b="1" lang="en-US" sz="2100">
                <a:solidFill>
                  <a:schemeClr val="dk1"/>
                </a:solidFill>
              </a:rPr>
              <a:t>11.18 euros</a:t>
            </a:r>
            <a:r>
              <a:rPr lang="en-US" sz="2100">
                <a:solidFill>
                  <a:schemeClr val="dk1"/>
                </a:solidFill>
              </a:rPr>
              <a:t>). </a:t>
            </a:r>
            <a:r>
              <a:rPr b="1" lang="en-US" sz="2100">
                <a:solidFill>
                  <a:schemeClr val="dk1"/>
                </a:solidFill>
              </a:rPr>
              <a:t>Female clients have a higher median profit (695.52 euros)</a:t>
            </a:r>
            <a:r>
              <a:rPr lang="en-US" sz="2100">
                <a:solidFill>
                  <a:schemeClr val="dk1"/>
                </a:solidFill>
              </a:rPr>
              <a:t> compared to males (</a:t>
            </a:r>
            <a:r>
              <a:rPr b="1" lang="en-US" sz="2100">
                <a:solidFill>
                  <a:schemeClr val="dk1"/>
                </a:solidFill>
              </a:rPr>
              <a:t>660.00 euros</a:t>
            </a:r>
            <a:r>
              <a:rPr lang="en-US" sz="2100">
                <a:solidFill>
                  <a:schemeClr val="dk1"/>
                </a:solidFill>
              </a:rPr>
              <a:t>), indicating more consistent profitability among the majority of female clients.</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b="1" lang="en-US" sz="2100">
                <a:solidFill>
                  <a:schemeClr val="dk1"/>
                </a:solidFill>
              </a:rPr>
              <a:t>Male’s</a:t>
            </a:r>
            <a:r>
              <a:rPr lang="en-US" sz="2100">
                <a:solidFill>
                  <a:schemeClr val="dk1"/>
                </a:solidFill>
              </a:rPr>
              <a:t> higher average profit is </a:t>
            </a:r>
            <a:r>
              <a:rPr b="1" lang="en-US" sz="2100">
                <a:solidFill>
                  <a:schemeClr val="dk1"/>
                </a:solidFill>
              </a:rPr>
              <a:t>influenced by a few high-value outliers</a:t>
            </a:r>
            <a:r>
              <a:rPr lang="en-US" sz="2100">
                <a:solidFill>
                  <a:schemeClr val="dk1"/>
                </a:solidFill>
              </a:rPr>
              <a:t>, not consistent performance. </a:t>
            </a:r>
            <a:endParaRPr sz="2100">
              <a:solidFill>
                <a:schemeClr val="dk1"/>
              </a:solidFill>
            </a:endParaRPr>
          </a:p>
          <a:p>
            <a:pPr indent="-361950" lvl="0" marL="457200" rtl="0" algn="l">
              <a:lnSpc>
                <a:spcPct val="115000"/>
              </a:lnSpc>
              <a:spcBef>
                <a:spcPts val="0"/>
              </a:spcBef>
              <a:spcAft>
                <a:spcPts val="0"/>
              </a:spcAft>
              <a:buClr>
                <a:schemeClr val="dk1"/>
              </a:buClr>
              <a:buSzPts val="2100"/>
              <a:buChar char="●"/>
            </a:pPr>
            <a:r>
              <a:rPr lang="en-US" sz="2100">
                <a:solidFill>
                  <a:schemeClr val="dk1"/>
                </a:solidFill>
              </a:rPr>
              <a:t>Despite lower average profit, female clients (</a:t>
            </a:r>
            <a:r>
              <a:rPr b="1" lang="en-US" sz="2100">
                <a:solidFill>
                  <a:srgbClr val="1F1F1F"/>
                </a:solidFill>
                <a:highlight>
                  <a:srgbClr val="FFFFFF"/>
                </a:highlight>
                <a:latin typeface="Roboto"/>
                <a:ea typeface="Roboto"/>
                <a:cs typeface="Roboto"/>
                <a:sym typeface="Roboto"/>
              </a:rPr>
              <a:t>5,187,164.64 euros</a:t>
            </a:r>
            <a:r>
              <a:rPr lang="en-US" sz="2100">
                <a:solidFill>
                  <a:srgbClr val="1F1F1F"/>
                </a:solidFill>
                <a:highlight>
                  <a:srgbClr val="FFFFFF"/>
                </a:highlight>
                <a:latin typeface="Roboto"/>
                <a:ea typeface="Roboto"/>
                <a:cs typeface="Roboto"/>
                <a:sym typeface="Roboto"/>
              </a:rPr>
              <a:t>) </a:t>
            </a:r>
            <a:r>
              <a:rPr b="1" lang="en-US" sz="2100">
                <a:solidFill>
                  <a:srgbClr val="1F1F1F"/>
                </a:solidFill>
                <a:latin typeface="Roboto"/>
                <a:ea typeface="Roboto"/>
                <a:cs typeface="Roboto"/>
                <a:sym typeface="Roboto"/>
              </a:rPr>
              <a:t>deliver higher total profit and more centralized profit distribution</a:t>
            </a:r>
            <a:r>
              <a:rPr lang="en-US" sz="2100">
                <a:solidFill>
                  <a:srgbClr val="1F1F1F"/>
                </a:solidFill>
                <a:highlight>
                  <a:srgbClr val="FFFFFF"/>
                </a:highlight>
                <a:latin typeface="Roboto"/>
                <a:ea typeface="Roboto"/>
                <a:cs typeface="Roboto"/>
                <a:sym typeface="Roboto"/>
              </a:rPr>
              <a:t> </a:t>
            </a:r>
            <a:r>
              <a:rPr lang="en-US" sz="2100">
                <a:solidFill>
                  <a:schemeClr val="dk1"/>
                </a:solidFill>
              </a:rPr>
              <a:t>supported by higher median and tighter distribution in the box plot.</a:t>
            </a:r>
            <a:endParaRPr b="1" sz="2100">
              <a:solidFill>
                <a:schemeClr val="dk1"/>
              </a:solidFill>
            </a:endParaRPr>
          </a:p>
          <a:p>
            <a:pPr indent="-361950" lvl="0" marL="457200" rtl="0" algn="l">
              <a:lnSpc>
                <a:spcPct val="115000"/>
              </a:lnSpc>
              <a:spcBef>
                <a:spcPts val="0"/>
              </a:spcBef>
              <a:spcAft>
                <a:spcPts val="0"/>
              </a:spcAft>
              <a:buClr>
                <a:schemeClr val="dk1"/>
              </a:buClr>
              <a:buSzPts val="2100"/>
              <a:buChar char="●"/>
            </a:pPr>
            <a:r>
              <a:rPr b="1" lang="en-US" sz="2100">
                <a:solidFill>
                  <a:schemeClr val="dk1"/>
                </a:solidFill>
              </a:rPr>
              <a:t>We should target high-performing male outliers</a:t>
            </a:r>
            <a:r>
              <a:rPr lang="en-US" sz="2100">
                <a:solidFill>
                  <a:schemeClr val="dk1"/>
                </a:solidFill>
              </a:rPr>
              <a:t>  for tailored upsell opportunities. while also </a:t>
            </a:r>
            <a:r>
              <a:rPr b="1" lang="en-US" sz="2100">
                <a:solidFill>
                  <a:schemeClr val="dk1"/>
                </a:solidFill>
              </a:rPr>
              <a:t>leveraging the stable profit behavior of female clients</a:t>
            </a:r>
            <a:r>
              <a:rPr lang="en-US" sz="2100">
                <a:solidFill>
                  <a:schemeClr val="dk1"/>
                </a:solidFill>
              </a:rPr>
              <a:t> for long-term strategic campaigns.</a:t>
            </a:r>
            <a:endParaRPr sz="2100">
              <a:solidFill>
                <a:schemeClr val="dk1"/>
              </a:solidFill>
            </a:endParaRPr>
          </a:p>
        </p:txBody>
      </p:sp>
      <p:pic>
        <p:nvPicPr>
          <p:cNvPr id="550" name="Google Shape;550;p45"/>
          <p:cNvPicPr preferRelativeResize="0"/>
          <p:nvPr/>
        </p:nvPicPr>
        <p:blipFill>
          <a:blip r:embed="rId4">
            <a:alphaModFix/>
          </a:blip>
          <a:stretch>
            <a:fillRect/>
          </a:stretch>
        </p:blipFill>
        <p:spPr>
          <a:xfrm>
            <a:off x="409725" y="1781350"/>
            <a:ext cx="8534399" cy="5444514"/>
          </a:xfrm>
          <a:prstGeom prst="rect">
            <a:avLst/>
          </a:prstGeom>
          <a:noFill/>
          <a:ln>
            <a:noFill/>
          </a:ln>
        </p:spPr>
      </p:pic>
      <p:pic>
        <p:nvPicPr>
          <p:cNvPr id="551" name="Google Shape;551;p45"/>
          <p:cNvPicPr preferRelativeResize="0"/>
          <p:nvPr/>
        </p:nvPicPr>
        <p:blipFill>
          <a:blip r:embed="rId5">
            <a:alphaModFix/>
          </a:blip>
          <a:stretch>
            <a:fillRect/>
          </a:stretch>
        </p:blipFill>
        <p:spPr>
          <a:xfrm>
            <a:off x="602175" y="7225865"/>
            <a:ext cx="7939650" cy="227371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6"/>
          <p:cNvSpPr txBox="1"/>
          <p:nvPr/>
        </p:nvSpPr>
        <p:spPr>
          <a:xfrm>
            <a:off x="1061475" y="3708913"/>
            <a:ext cx="8047200" cy="64770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sz="1150">
                <a:solidFill>
                  <a:srgbClr val="008000"/>
                </a:solidFill>
                <a:latin typeface="Courier New"/>
                <a:ea typeface="Courier New"/>
                <a:cs typeface="Courier New"/>
                <a:sym typeface="Courier New"/>
              </a:rPr>
              <a:t># Step 1: Extract the year of birth</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df[</a:t>
            </a:r>
            <a:r>
              <a:rPr lang="en-US" sz="1150">
                <a:solidFill>
                  <a:srgbClr val="A31515"/>
                </a:solidFill>
                <a:latin typeface="Courier New"/>
                <a:ea typeface="Courier New"/>
                <a:cs typeface="Courier New"/>
                <a:sym typeface="Courier New"/>
              </a:rPr>
              <a:t>'birth_year'</a:t>
            </a:r>
            <a:r>
              <a:rPr lang="en-US" sz="1150">
                <a:solidFill>
                  <a:schemeClr val="dk1"/>
                </a:solidFill>
                <a:latin typeface="Courier New"/>
                <a:ea typeface="Courier New"/>
                <a:cs typeface="Courier New"/>
                <a:sym typeface="Courier New"/>
              </a:rPr>
              <a:t>] = df[</a:t>
            </a:r>
            <a:r>
              <a:rPr lang="en-US" sz="1150">
                <a:solidFill>
                  <a:srgbClr val="A31515"/>
                </a:solidFill>
                <a:latin typeface="Courier New"/>
                <a:ea typeface="Courier New"/>
                <a:cs typeface="Courier New"/>
                <a:sym typeface="Courier New"/>
              </a:rPr>
              <a:t>'birth_date'</a:t>
            </a:r>
            <a:r>
              <a:rPr lang="en-US" sz="1150">
                <a:solidFill>
                  <a:schemeClr val="dk1"/>
                </a:solidFill>
                <a:latin typeface="Courier New"/>
                <a:ea typeface="Courier New"/>
                <a:cs typeface="Courier New"/>
                <a:sym typeface="Courier New"/>
              </a:rPr>
              <a:t>].dt.year</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df.head()</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df[</a:t>
            </a:r>
            <a:r>
              <a:rPr lang="en-US" sz="1150">
                <a:solidFill>
                  <a:srgbClr val="A31515"/>
                </a:solidFill>
                <a:latin typeface="Courier New"/>
                <a:ea typeface="Courier New"/>
                <a:cs typeface="Courier New"/>
                <a:sym typeface="Courier New"/>
              </a:rPr>
              <a:t>'birth_year'</a:t>
            </a:r>
            <a:r>
              <a:rPr lang="en-US" sz="1150">
                <a:solidFill>
                  <a:schemeClr val="dk1"/>
                </a:solidFill>
                <a:latin typeface="Courier New"/>
                <a:ea typeface="Courier New"/>
                <a:cs typeface="Courier New"/>
                <a:sym typeface="Courier New"/>
              </a:rPr>
              <a:t>].describe()</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rgbClr val="008000"/>
                </a:solidFill>
                <a:latin typeface="Courier New"/>
                <a:ea typeface="Courier New"/>
                <a:cs typeface="Courier New"/>
                <a:sym typeface="Courier New"/>
              </a:rPr>
              <a:t># Step 2: Adding to column the categorize clients into generations: Boomer: 1946 - 1964, Gen-X = 1965 - 1980, Millennial = 1981 - 1996, Gen-Z = 1997 -2012</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df[</a:t>
            </a:r>
            <a:r>
              <a:rPr lang="en-US" sz="1150">
                <a:solidFill>
                  <a:srgbClr val="A31515"/>
                </a:solidFill>
                <a:latin typeface="Courier New"/>
                <a:ea typeface="Courier New"/>
                <a:cs typeface="Courier New"/>
                <a:sym typeface="Courier New"/>
              </a:rPr>
              <a:t>'generation'</a:t>
            </a:r>
            <a:r>
              <a:rPr lang="en-US" sz="1150">
                <a:solidFill>
                  <a:schemeClr val="dk1"/>
                </a:solidFill>
                <a:latin typeface="Courier New"/>
                <a:ea typeface="Courier New"/>
                <a:cs typeface="Courier New"/>
                <a:sym typeface="Courier New"/>
              </a:rPr>
              <a:t>] = pd. cut(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df[</a:t>
            </a:r>
            <a:r>
              <a:rPr lang="en-US" sz="1150">
                <a:solidFill>
                  <a:srgbClr val="A31515"/>
                </a:solidFill>
                <a:latin typeface="Courier New"/>
                <a:ea typeface="Courier New"/>
                <a:cs typeface="Courier New"/>
                <a:sym typeface="Courier New"/>
              </a:rPr>
              <a:t>'birth_year'</a:t>
            </a:r>
            <a:r>
              <a:rPr lang="en-US" sz="1150">
                <a:solidFill>
                  <a:schemeClr val="dk1"/>
                </a:solidFill>
                <a:latin typeface="Courier New"/>
                <a:ea typeface="Courier New"/>
                <a:cs typeface="Courier New"/>
                <a:sym typeface="Courier New"/>
              </a:rPr>
              <a:t>], </a:t>
            </a:r>
            <a:r>
              <a:rPr lang="en-US" sz="1150">
                <a:solidFill>
                  <a:srgbClr val="008000"/>
                </a:solidFill>
                <a:latin typeface="Courier New"/>
                <a:ea typeface="Courier New"/>
                <a:cs typeface="Courier New"/>
                <a:sym typeface="Courier New"/>
              </a:rPr>
              <a:t># kolom yang mau di-binning/dikelompokkan</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a:t>
            </a:r>
            <a:r>
              <a:rPr lang="en-US" sz="1150">
                <a:solidFill>
                  <a:srgbClr val="116644"/>
                </a:solidFill>
                <a:latin typeface="Courier New"/>
                <a:ea typeface="Courier New"/>
                <a:cs typeface="Courier New"/>
                <a:sym typeface="Courier New"/>
              </a:rPr>
              <a:t>1946</a:t>
            </a:r>
            <a:r>
              <a:rPr lang="en-US" sz="1150">
                <a:solidFill>
                  <a:schemeClr val="dk1"/>
                </a:solidFill>
                <a:latin typeface="Courier New"/>
                <a:ea typeface="Courier New"/>
                <a:cs typeface="Courier New"/>
                <a:sym typeface="Courier New"/>
              </a:rPr>
              <a:t>, </a:t>
            </a:r>
            <a:r>
              <a:rPr lang="en-US" sz="1150">
                <a:solidFill>
                  <a:srgbClr val="116644"/>
                </a:solidFill>
                <a:latin typeface="Courier New"/>
                <a:ea typeface="Courier New"/>
                <a:cs typeface="Courier New"/>
                <a:sym typeface="Courier New"/>
              </a:rPr>
              <a:t>1964</a:t>
            </a:r>
            <a:r>
              <a:rPr lang="en-US" sz="1150">
                <a:solidFill>
                  <a:schemeClr val="dk1"/>
                </a:solidFill>
                <a:latin typeface="Courier New"/>
                <a:ea typeface="Courier New"/>
                <a:cs typeface="Courier New"/>
                <a:sym typeface="Courier New"/>
              </a:rPr>
              <a:t>, </a:t>
            </a:r>
            <a:r>
              <a:rPr lang="en-US" sz="1150">
                <a:solidFill>
                  <a:srgbClr val="116644"/>
                </a:solidFill>
                <a:latin typeface="Courier New"/>
                <a:ea typeface="Courier New"/>
                <a:cs typeface="Courier New"/>
                <a:sym typeface="Courier New"/>
              </a:rPr>
              <a:t>1980</a:t>
            </a:r>
            <a:r>
              <a:rPr lang="en-US" sz="1150">
                <a:solidFill>
                  <a:schemeClr val="dk1"/>
                </a:solidFill>
                <a:latin typeface="Courier New"/>
                <a:ea typeface="Courier New"/>
                <a:cs typeface="Courier New"/>
                <a:sym typeface="Courier New"/>
              </a:rPr>
              <a:t>, </a:t>
            </a:r>
            <a:r>
              <a:rPr lang="en-US" sz="1150">
                <a:solidFill>
                  <a:srgbClr val="116644"/>
                </a:solidFill>
                <a:latin typeface="Courier New"/>
                <a:ea typeface="Courier New"/>
                <a:cs typeface="Courier New"/>
                <a:sym typeface="Courier New"/>
              </a:rPr>
              <a:t>1996</a:t>
            </a:r>
            <a:r>
              <a:rPr lang="en-US" sz="1150">
                <a:solidFill>
                  <a:schemeClr val="dk1"/>
                </a:solidFill>
                <a:latin typeface="Courier New"/>
                <a:ea typeface="Courier New"/>
                <a:cs typeface="Courier New"/>
                <a:sym typeface="Courier New"/>
              </a:rPr>
              <a:t>, </a:t>
            </a:r>
            <a:r>
              <a:rPr lang="en-US" sz="1150">
                <a:solidFill>
                  <a:srgbClr val="116644"/>
                </a:solidFill>
                <a:latin typeface="Courier New"/>
                <a:ea typeface="Courier New"/>
                <a:cs typeface="Courier New"/>
                <a:sym typeface="Courier New"/>
              </a:rPr>
              <a:t>2012</a:t>
            </a:r>
            <a:r>
              <a:rPr lang="en-US" sz="1150">
                <a:solidFill>
                  <a:schemeClr val="dk1"/>
                </a:solidFill>
                <a:latin typeface="Courier New"/>
                <a:ea typeface="Courier New"/>
                <a:cs typeface="Courier New"/>
                <a:sym typeface="Courier New"/>
              </a:rPr>
              <a:t>], </a:t>
            </a:r>
            <a:r>
              <a:rPr lang="en-US" sz="1150">
                <a:solidFill>
                  <a:srgbClr val="008000"/>
                </a:solidFill>
                <a:latin typeface="Courier New"/>
                <a:ea typeface="Courier New"/>
                <a:cs typeface="Courier New"/>
                <a:sym typeface="Courier New"/>
              </a:rPr>
              <a:t># batas binning-nya</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labels = [</a:t>
            </a:r>
            <a:r>
              <a:rPr lang="en-US" sz="1150">
                <a:solidFill>
                  <a:srgbClr val="A31515"/>
                </a:solidFill>
                <a:latin typeface="Courier New"/>
                <a:ea typeface="Courier New"/>
                <a:cs typeface="Courier New"/>
                <a:sym typeface="Courier New"/>
              </a:rPr>
              <a:t>'Boomer'</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'Gen-X'</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'Millennial'</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'Gen-Z'</a:t>
            </a:r>
            <a:r>
              <a:rPr lang="en-US" sz="1150">
                <a:solidFill>
                  <a:schemeClr val="dk1"/>
                </a:solidFill>
                <a:latin typeface="Courier New"/>
                <a:ea typeface="Courier New"/>
                <a:cs typeface="Courier New"/>
                <a:sym typeface="Courier New"/>
              </a:rPr>
              <a:t>], </a:t>
            </a:r>
            <a:r>
              <a:rPr lang="en-US" sz="1150">
                <a:solidFill>
                  <a:srgbClr val="008000"/>
                </a:solidFill>
                <a:latin typeface="Courier New"/>
                <a:ea typeface="Courier New"/>
                <a:cs typeface="Courier New"/>
                <a:sym typeface="Courier New"/>
              </a:rPr>
              <a:t># nama untuk setiap bin</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include_lowest=</a:t>
            </a:r>
            <a:r>
              <a:rPr lang="en-US" sz="1150">
                <a:solidFill>
                  <a:srgbClr val="0000FF"/>
                </a:solidFill>
                <a:latin typeface="Courier New"/>
                <a:ea typeface="Courier New"/>
                <a:cs typeface="Courier New"/>
                <a:sym typeface="Courier New"/>
              </a:rPr>
              <a:t>True</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rgbClr val="008000"/>
                </a:solidFill>
                <a:latin typeface="Courier New"/>
                <a:ea typeface="Courier New"/>
                <a:cs typeface="Courier New"/>
                <a:sym typeface="Courier New"/>
              </a:rPr>
              <a:t># Step 3: Group by generation and calculate number_of_clients, number_of_sales,avg_number_of_sales,total_sales,avg_sales</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sales_by_generation = df.groupby(</a:t>
            </a:r>
            <a:r>
              <a:rPr lang="en-US" sz="1150">
                <a:solidFill>
                  <a:srgbClr val="A31515"/>
                </a:solidFill>
                <a:latin typeface="Courier New"/>
                <a:ea typeface="Courier New"/>
                <a:cs typeface="Courier New"/>
                <a:sym typeface="Courier New"/>
              </a:rPr>
              <a:t>'generation'</a:t>
            </a:r>
            <a:r>
              <a:rPr lang="en-US" sz="1150">
                <a:solidFill>
                  <a:schemeClr val="dk1"/>
                </a:solidFill>
                <a:latin typeface="Courier New"/>
                <a:ea typeface="Courier New"/>
                <a:cs typeface="Courier New"/>
                <a:sym typeface="Courier New"/>
              </a:rPr>
              <a:t>).agg(</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number_of_clients =(</a:t>
            </a:r>
            <a:r>
              <a:rPr lang="en-US" sz="1150">
                <a:solidFill>
                  <a:srgbClr val="A31515"/>
                </a:solidFill>
                <a:latin typeface="Courier New"/>
                <a:ea typeface="Courier New"/>
                <a:cs typeface="Courier New"/>
                <a:sym typeface="Courier New"/>
              </a:rPr>
              <a:t>'account_id'</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'nunique'</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number_of_sales = (</a:t>
            </a:r>
            <a:r>
              <a:rPr lang="en-US" sz="1150">
                <a:solidFill>
                  <a:srgbClr val="A31515"/>
                </a:solidFill>
                <a:latin typeface="Courier New"/>
                <a:ea typeface="Courier New"/>
                <a:cs typeface="Courier New"/>
                <a:sym typeface="Courier New"/>
              </a:rPr>
              <a:t>'cnt_sales_L36M'</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'sum'</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avg_number_of_sales=(</a:t>
            </a:r>
            <a:r>
              <a:rPr lang="en-US" sz="1150">
                <a:solidFill>
                  <a:srgbClr val="A31515"/>
                </a:solidFill>
                <a:latin typeface="Courier New"/>
                <a:ea typeface="Courier New"/>
                <a:cs typeface="Courier New"/>
                <a:sym typeface="Courier New"/>
              </a:rPr>
              <a:t>'cnt_sales_L36M'</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'mean'</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total_sales=(</a:t>
            </a:r>
            <a:r>
              <a:rPr lang="en-US" sz="1150">
                <a:solidFill>
                  <a:srgbClr val="A31515"/>
                </a:solidFill>
                <a:latin typeface="Courier New"/>
                <a:ea typeface="Courier New"/>
                <a:cs typeface="Courier New"/>
                <a:sym typeface="Courier New"/>
              </a:rPr>
              <a:t>'total_sales_L36M'</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'sum'</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avg_sales=(</a:t>
            </a:r>
            <a:r>
              <a:rPr lang="en-US" sz="1150">
                <a:solidFill>
                  <a:srgbClr val="A31515"/>
                </a:solidFill>
                <a:latin typeface="Courier New"/>
                <a:ea typeface="Courier New"/>
                <a:cs typeface="Courier New"/>
                <a:sym typeface="Courier New"/>
              </a:rPr>
              <a:t>'total_sales_L36M'</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'mean'</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).reset_index()</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sales_by_generation</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rgbClr val="008000"/>
                </a:solidFill>
                <a:latin typeface="Courier New"/>
                <a:ea typeface="Courier New"/>
                <a:cs typeface="Courier New"/>
                <a:sym typeface="Courier New"/>
              </a:rPr>
              <a:t># Step 4: Calculate sales proportion, adding on our sales_by_generation df</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sales_by_generation[</a:t>
            </a:r>
            <a:r>
              <a:rPr lang="en-US" sz="1150">
                <a:solidFill>
                  <a:srgbClr val="A31515"/>
                </a:solidFill>
                <a:latin typeface="Courier New"/>
                <a:ea typeface="Courier New"/>
                <a:cs typeface="Courier New"/>
                <a:sym typeface="Courier New"/>
              </a:rPr>
              <a:t>'proportion_sales'</a:t>
            </a:r>
            <a:r>
              <a:rPr lang="en-US" sz="1150">
                <a:solidFill>
                  <a:schemeClr val="dk1"/>
                </a:solidFill>
                <a:latin typeface="Courier New"/>
                <a:ea typeface="Courier New"/>
                <a:cs typeface="Courier New"/>
                <a:sym typeface="Courier New"/>
              </a:rPr>
              <a:t>] = sales_by_generation[</a:t>
            </a:r>
            <a:r>
              <a:rPr lang="en-US" sz="1150">
                <a:solidFill>
                  <a:srgbClr val="A31515"/>
                </a:solidFill>
                <a:latin typeface="Courier New"/>
                <a:ea typeface="Courier New"/>
                <a:cs typeface="Courier New"/>
                <a:sym typeface="Courier New"/>
              </a:rPr>
              <a:t>'total_sales'</a:t>
            </a:r>
            <a:r>
              <a:rPr lang="en-US" sz="1150">
                <a:solidFill>
                  <a:schemeClr val="dk1"/>
                </a:solidFill>
                <a:latin typeface="Courier New"/>
                <a:ea typeface="Courier New"/>
                <a:cs typeface="Courier New"/>
                <a:sym typeface="Courier New"/>
              </a:rPr>
              <a:t>] / sales_by_generation[</a:t>
            </a:r>
            <a:r>
              <a:rPr lang="en-US" sz="1150">
                <a:solidFill>
                  <a:srgbClr val="A31515"/>
                </a:solidFill>
                <a:latin typeface="Courier New"/>
                <a:ea typeface="Courier New"/>
                <a:cs typeface="Courier New"/>
                <a:sym typeface="Courier New"/>
              </a:rPr>
              <a:t>'total_sales'</a:t>
            </a:r>
            <a:r>
              <a:rPr lang="en-US" sz="1150">
                <a:solidFill>
                  <a:schemeClr val="dk1"/>
                </a:solidFill>
                <a:latin typeface="Courier New"/>
                <a:ea typeface="Courier New"/>
                <a:cs typeface="Courier New"/>
                <a:sym typeface="Courier New"/>
              </a:rPr>
              <a:t>].</a:t>
            </a:r>
            <a:r>
              <a:rPr lang="en-US" sz="1150">
                <a:solidFill>
                  <a:srgbClr val="795E26"/>
                </a:solidFill>
                <a:latin typeface="Courier New"/>
                <a:ea typeface="Courier New"/>
                <a:cs typeface="Courier New"/>
                <a:sym typeface="Courier New"/>
              </a:rPr>
              <a:t>sum</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sales_by_generation</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500">
              <a:solidFill>
                <a:srgbClr val="008000"/>
              </a:solidFill>
              <a:latin typeface="Courier New"/>
              <a:ea typeface="Courier New"/>
              <a:cs typeface="Courier New"/>
              <a:sym typeface="Courier New"/>
            </a:endParaRPr>
          </a:p>
        </p:txBody>
      </p:sp>
      <p:sp>
        <p:nvSpPr>
          <p:cNvPr id="557" name="Google Shape;557;p46"/>
          <p:cNvSpPr txBox="1"/>
          <p:nvPr/>
        </p:nvSpPr>
        <p:spPr>
          <a:xfrm>
            <a:off x="566175" y="11595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Proportion of Total Sales Based on Generation</a:t>
            </a:r>
            <a:endParaRPr b="1" sz="4600">
              <a:solidFill>
                <a:schemeClr val="dk2"/>
              </a:solidFill>
              <a:latin typeface="Poppins"/>
              <a:ea typeface="Poppins"/>
              <a:cs typeface="Poppins"/>
              <a:sym typeface="Poppins"/>
            </a:endParaRPr>
          </a:p>
        </p:txBody>
      </p:sp>
      <p:sp>
        <p:nvSpPr>
          <p:cNvPr id="558" name="Google Shape;558;p46"/>
          <p:cNvSpPr/>
          <p:nvPr/>
        </p:nvSpPr>
        <p:spPr>
          <a:xfrm>
            <a:off x="985275" y="1111425"/>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US" sz="1800">
                <a:solidFill>
                  <a:schemeClr val="lt1"/>
                </a:solidFill>
                <a:latin typeface="Calibri"/>
                <a:ea typeface="Calibri"/>
                <a:cs typeface="Calibri"/>
                <a:sym typeface="Calibri"/>
              </a:rPr>
              <a:t>Proportion of Total Sales Based on Generation</a:t>
            </a:r>
            <a:endParaRPr b="1" sz="1800">
              <a:solidFill>
                <a:schemeClr val="lt1"/>
              </a:solidFill>
              <a:latin typeface="Calibri"/>
              <a:ea typeface="Calibri"/>
              <a:cs typeface="Calibri"/>
              <a:sym typeface="Calibri"/>
            </a:endParaRPr>
          </a:p>
        </p:txBody>
      </p:sp>
      <p:sp>
        <p:nvSpPr>
          <p:cNvPr id="559" name="Google Shape;559;p46"/>
          <p:cNvSpPr/>
          <p:nvPr/>
        </p:nvSpPr>
        <p:spPr>
          <a:xfrm>
            <a:off x="566175" y="7657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560" name="Google Shape;560;p46"/>
          <p:cNvSpPr txBox="1"/>
          <p:nvPr/>
        </p:nvSpPr>
        <p:spPr>
          <a:xfrm>
            <a:off x="985275" y="1845775"/>
            <a:ext cx="16409700" cy="648000"/>
          </a:xfrm>
          <a:prstGeom prst="rect">
            <a:avLst/>
          </a:prstGeom>
          <a:noFill/>
          <a:ln>
            <a:noFill/>
          </a:ln>
        </p:spPr>
        <p:txBody>
          <a:bodyPr anchorCtr="0" anchor="t" bIns="91425" lIns="91425" spcFirstLastPara="1" rIns="91425" wrap="square" tIns="91425">
            <a:spAutoFit/>
          </a:bodyPr>
          <a:lstStyle/>
          <a:p>
            <a:pPr indent="0" lvl="0" marL="0" marR="660400" rtl="0" algn="l">
              <a:lnSpc>
                <a:spcPct val="115000"/>
              </a:lnSpc>
              <a:spcBef>
                <a:spcPts val="500"/>
              </a:spcBef>
              <a:spcAft>
                <a:spcPts val="500"/>
              </a:spcAft>
              <a:buNone/>
            </a:pPr>
            <a:r>
              <a:rPr lang="en-US">
                <a:solidFill>
                  <a:schemeClr val="dk1"/>
                </a:solidFill>
              </a:rPr>
              <a:t>We will perform binning on the birth date column to categorize clients into generational groups based on their year of birth. Then, we will calculate each generation's proportion of total sales and visualize the results using a bar chart.</a:t>
            </a:r>
            <a:endParaRPr>
              <a:solidFill>
                <a:srgbClr val="1F1F1F"/>
              </a:solidFill>
              <a:highlight>
                <a:srgbClr val="FFFFFF"/>
              </a:highlight>
            </a:endParaRPr>
          </a:p>
        </p:txBody>
      </p:sp>
      <p:sp>
        <p:nvSpPr>
          <p:cNvPr id="561" name="Google Shape;561;p46"/>
          <p:cNvSpPr txBox="1"/>
          <p:nvPr/>
        </p:nvSpPr>
        <p:spPr>
          <a:xfrm>
            <a:off x="409725" y="9788600"/>
            <a:ext cx="69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More results on </a:t>
            </a:r>
            <a:r>
              <a:rPr lang="en-US" sz="2000" u="sng">
                <a:solidFill>
                  <a:schemeClr val="hlink"/>
                </a:solidFill>
                <a:hlinkClick r:id="rId3"/>
              </a:rPr>
              <a:t>Google Colab Notebook</a:t>
            </a:r>
            <a:endParaRPr sz="2000"/>
          </a:p>
        </p:txBody>
      </p:sp>
      <p:sp>
        <p:nvSpPr>
          <p:cNvPr id="562" name="Google Shape;562;p46"/>
          <p:cNvSpPr/>
          <p:nvPr/>
        </p:nvSpPr>
        <p:spPr>
          <a:xfrm>
            <a:off x="1002058" y="2893300"/>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563" name="Google Shape;563;p46"/>
          <p:cNvSpPr/>
          <p:nvPr/>
        </p:nvSpPr>
        <p:spPr>
          <a:xfrm>
            <a:off x="577125" y="24863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564" name="Google Shape;564;p46"/>
          <p:cNvSpPr txBox="1"/>
          <p:nvPr/>
        </p:nvSpPr>
        <p:spPr>
          <a:xfrm>
            <a:off x="9184875" y="3708925"/>
            <a:ext cx="8607900" cy="6697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150">
                <a:solidFill>
                  <a:srgbClr val="008000"/>
                </a:solidFill>
                <a:latin typeface="Courier New"/>
                <a:ea typeface="Courier New"/>
                <a:cs typeface="Courier New"/>
                <a:sym typeface="Courier New"/>
              </a:rPr>
              <a:t># Step 5: Create bar chart</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rgbClr val="008000"/>
                </a:solidFill>
                <a:latin typeface="Courier New"/>
                <a:ea typeface="Courier New"/>
                <a:cs typeface="Courier New"/>
                <a:sym typeface="Courier New"/>
              </a:rPr>
              <a:t># Ensure correct order</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gen_order = [</a:t>
            </a:r>
            <a:r>
              <a:rPr lang="en-US" sz="1150">
                <a:solidFill>
                  <a:srgbClr val="A31515"/>
                </a:solidFill>
                <a:latin typeface="Courier New"/>
                <a:ea typeface="Courier New"/>
                <a:cs typeface="Courier New"/>
                <a:sym typeface="Courier New"/>
              </a:rPr>
              <a:t>'Boomer'</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'Gen-X'</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'Millennial'</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'Gen-Z'</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sales_by_generation[</a:t>
            </a:r>
            <a:r>
              <a:rPr lang="en-US" sz="1150">
                <a:solidFill>
                  <a:srgbClr val="A31515"/>
                </a:solidFill>
                <a:latin typeface="Courier New"/>
                <a:ea typeface="Courier New"/>
                <a:cs typeface="Courier New"/>
                <a:sym typeface="Courier New"/>
              </a:rPr>
              <a:t>'generation'</a:t>
            </a:r>
            <a:r>
              <a:rPr lang="en-US" sz="1150">
                <a:solidFill>
                  <a:schemeClr val="dk1"/>
                </a:solidFill>
                <a:latin typeface="Courier New"/>
                <a:ea typeface="Courier New"/>
                <a:cs typeface="Courier New"/>
                <a:sym typeface="Courier New"/>
              </a:rPr>
              <a:t>] = pd.Categorical(sales_by_generation[</a:t>
            </a:r>
            <a:r>
              <a:rPr lang="en-US" sz="1150">
                <a:solidFill>
                  <a:srgbClr val="A31515"/>
                </a:solidFill>
                <a:latin typeface="Courier New"/>
                <a:ea typeface="Courier New"/>
                <a:cs typeface="Courier New"/>
                <a:sym typeface="Courier New"/>
              </a:rPr>
              <a:t>'generation'</a:t>
            </a:r>
            <a:r>
              <a:rPr lang="en-US" sz="1150">
                <a:solidFill>
                  <a:schemeClr val="dk1"/>
                </a:solidFill>
                <a:latin typeface="Courier New"/>
                <a:ea typeface="Courier New"/>
                <a:cs typeface="Courier New"/>
                <a:sym typeface="Courier New"/>
              </a:rPr>
              <a:t>], categories=gen_order, ordered=</a:t>
            </a:r>
            <a:r>
              <a:rPr lang="en-US" sz="1150">
                <a:solidFill>
                  <a:srgbClr val="0000FF"/>
                </a:solidFill>
                <a:latin typeface="Courier New"/>
                <a:ea typeface="Courier New"/>
                <a:cs typeface="Courier New"/>
                <a:sym typeface="Courier New"/>
              </a:rPr>
              <a:t>True</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rgbClr val="008000"/>
                </a:solidFill>
                <a:latin typeface="Courier New"/>
                <a:ea typeface="Courier New"/>
                <a:cs typeface="Courier New"/>
                <a:sym typeface="Courier New"/>
              </a:rPr>
              <a:t># Set bar colors (highlight max)</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colors = [</a:t>
            </a:r>
            <a:r>
              <a:rPr lang="en-US" sz="1150">
                <a:solidFill>
                  <a:srgbClr val="A31515"/>
                </a:solidFill>
                <a:latin typeface="Courier New"/>
                <a:ea typeface="Courier New"/>
                <a:cs typeface="Courier New"/>
                <a:sym typeface="Courier New"/>
              </a:rPr>
              <a:t>'blue'</a:t>
            </a:r>
            <a:r>
              <a:rPr lang="en-US" sz="1150">
                <a:solidFill>
                  <a:schemeClr val="dk1"/>
                </a:solidFill>
                <a:latin typeface="Courier New"/>
                <a:ea typeface="Courier New"/>
                <a:cs typeface="Courier New"/>
                <a:sym typeface="Courier New"/>
              </a:rPr>
              <a:t> </a:t>
            </a:r>
            <a:r>
              <a:rPr lang="en-US" sz="1150">
                <a:solidFill>
                  <a:srgbClr val="AF00DB"/>
                </a:solidFill>
                <a:latin typeface="Courier New"/>
                <a:ea typeface="Courier New"/>
                <a:cs typeface="Courier New"/>
                <a:sym typeface="Courier New"/>
              </a:rPr>
              <a:t>if</a:t>
            </a:r>
            <a:r>
              <a:rPr lang="en-US" sz="1150">
                <a:solidFill>
                  <a:schemeClr val="dk1"/>
                </a:solidFill>
                <a:latin typeface="Courier New"/>
                <a:ea typeface="Courier New"/>
                <a:cs typeface="Courier New"/>
                <a:sym typeface="Courier New"/>
              </a:rPr>
              <a:t> x == sales_by_generation[</a:t>
            </a:r>
            <a:r>
              <a:rPr lang="en-US" sz="1150">
                <a:solidFill>
                  <a:srgbClr val="A31515"/>
                </a:solidFill>
                <a:latin typeface="Courier New"/>
                <a:ea typeface="Courier New"/>
                <a:cs typeface="Courier New"/>
                <a:sym typeface="Courier New"/>
              </a:rPr>
              <a:t>'proportion_sales'</a:t>
            </a:r>
            <a:r>
              <a:rPr lang="en-US" sz="1150">
                <a:solidFill>
                  <a:schemeClr val="dk1"/>
                </a:solidFill>
                <a:latin typeface="Courier New"/>
                <a:ea typeface="Courier New"/>
                <a:cs typeface="Courier New"/>
                <a:sym typeface="Courier New"/>
              </a:rPr>
              <a:t>].</a:t>
            </a:r>
            <a:r>
              <a:rPr lang="en-US" sz="1150">
                <a:solidFill>
                  <a:srgbClr val="795E26"/>
                </a:solidFill>
                <a:latin typeface="Courier New"/>
                <a:ea typeface="Courier New"/>
                <a:cs typeface="Courier New"/>
                <a:sym typeface="Courier New"/>
              </a:rPr>
              <a:t>max</a:t>
            </a:r>
            <a:r>
              <a:rPr lang="en-US" sz="1150">
                <a:solidFill>
                  <a:schemeClr val="dk1"/>
                </a:solidFill>
                <a:latin typeface="Courier New"/>
                <a:ea typeface="Courier New"/>
                <a:cs typeface="Courier New"/>
                <a:sym typeface="Courier New"/>
              </a:rPr>
              <a:t>() </a:t>
            </a:r>
            <a:r>
              <a:rPr lang="en-US" sz="1150">
                <a:solidFill>
                  <a:srgbClr val="AF00DB"/>
                </a:solidFill>
                <a:latin typeface="Courier New"/>
                <a:ea typeface="Courier New"/>
                <a:cs typeface="Courier New"/>
                <a:sym typeface="Courier New"/>
              </a:rPr>
              <a:t>else</a:t>
            </a:r>
            <a:r>
              <a:rPr lang="en-US" sz="1150">
                <a:solidFill>
                  <a:schemeClr val="dk1"/>
                </a:solidFill>
                <a:latin typeface="Courier New"/>
                <a:ea typeface="Courier New"/>
                <a:cs typeface="Courier New"/>
                <a:sym typeface="Courier New"/>
              </a:rPr>
              <a:t> </a:t>
            </a:r>
            <a:r>
              <a:rPr lang="en-US" sz="1150">
                <a:solidFill>
                  <a:srgbClr val="A31515"/>
                </a:solidFill>
                <a:latin typeface="Courier New"/>
                <a:ea typeface="Courier New"/>
                <a:cs typeface="Courier New"/>
                <a:sym typeface="Courier New"/>
              </a:rPr>
              <a:t>'lightblue'</a:t>
            </a:r>
            <a:r>
              <a:rPr lang="en-US" sz="1150">
                <a:solidFill>
                  <a:schemeClr val="dk1"/>
                </a:solidFill>
                <a:latin typeface="Courier New"/>
                <a:ea typeface="Courier New"/>
                <a:cs typeface="Courier New"/>
                <a:sym typeface="Courier New"/>
              </a:rPr>
              <a:t> </a:t>
            </a:r>
            <a:r>
              <a:rPr lang="en-US" sz="1150">
                <a:solidFill>
                  <a:srgbClr val="AF00DB"/>
                </a:solidFill>
                <a:latin typeface="Courier New"/>
                <a:ea typeface="Courier New"/>
                <a:cs typeface="Courier New"/>
                <a:sym typeface="Courier New"/>
              </a:rPr>
              <a:t>for</a:t>
            </a:r>
            <a:r>
              <a:rPr lang="en-US" sz="1150">
                <a:solidFill>
                  <a:schemeClr val="dk1"/>
                </a:solidFill>
                <a:latin typeface="Courier New"/>
                <a:ea typeface="Courier New"/>
                <a:cs typeface="Courier New"/>
                <a:sym typeface="Courier New"/>
              </a:rPr>
              <a:t> x </a:t>
            </a:r>
            <a:r>
              <a:rPr lang="en-US" sz="1150">
                <a:solidFill>
                  <a:srgbClr val="0000FF"/>
                </a:solidFill>
                <a:latin typeface="Courier New"/>
                <a:ea typeface="Courier New"/>
                <a:cs typeface="Courier New"/>
                <a:sym typeface="Courier New"/>
              </a:rPr>
              <a:t>in</a:t>
            </a:r>
            <a:r>
              <a:rPr lang="en-US" sz="1150">
                <a:solidFill>
                  <a:schemeClr val="dk1"/>
                </a:solidFill>
                <a:latin typeface="Courier New"/>
                <a:ea typeface="Courier New"/>
                <a:cs typeface="Courier New"/>
                <a:sym typeface="Courier New"/>
              </a:rPr>
              <a:t> sales_by_generation[</a:t>
            </a:r>
            <a:r>
              <a:rPr lang="en-US" sz="1150">
                <a:solidFill>
                  <a:srgbClr val="A31515"/>
                </a:solidFill>
                <a:latin typeface="Courier New"/>
                <a:ea typeface="Courier New"/>
                <a:cs typeface="Courier New"/>
                <a:sym typeface="Courier New"/>
              </a:rPr>
              <a:t>'proportion_sales'</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rgbClr val="008000"/>
                </a:solidFill>
                <a:latin typeface="Courier New"/>
                <a:ea typeface="Courier New"/>
                <a:cs typeface="Courier New"/>
                <a:sym typeface="Courier New"/>
              </a:rPr>
              <a:t># Plot</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plt.figure(figsize=(</a:t>
            </a:r>
            <a:r>
              <a:rPr lang="en-US" sz="1150">
                <a:solidFill>
                  <a:srgbClr val="116644"/>
                </a:solidFill>
                <a:latin typeface="Courier New"/>
                <a:ea typeface="Courier New"/>
                <a:cs typeface="Courier New"/>
                <a:sym typeface="Courier New"/>
              </a:rPr>
              <a:t>10</a:t>
            </a:r>
            <a:r>
              <a:rPr lang="en-US" sz="1150">
                <a:solidFill>
                  <a:schemeClr val="dk1"/>
                </a:solidFill>
                <a:latin typeface="Courier New"/>
                <a:ea typeface="Courier New"/>
                <a:cs typeface="Courier New"/>
                <a:sym typeface="Courier New"/>
              </a:rPr>
              <a:t>, </a:t>
            </a:r>
            <a:r>
              <a:rPr lang="en-US" sz="1150">
                <a:solidFill>
                  <a:srgbClr val="116644"/>
                </a:solidFill>
                <a:latin typeface="Courier New"/>
                <a:ea typeface="Courier New"/>
                <a:cs typeface="Courier New"/>
                <a:sym typeface="Courier New"/>
              </a:rPr>
              <a:t>6</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sns.barplot(data=sales_by_generation, x=</a:t>
            </a:r>
            <a:r>
              <a:rPr lang="en-US" sz="1150">
                <a:solidFill>
                  <a:srgbClr val="A31515"/>
                </a:solidFill>
                <a:latin typeface="Courier New"/>
                <a:ea typeface="Courier New"/>
                <a:cs typeface="Courier New"/>
                <a:sym typeface="Courier New"/>
              </a:rPr>
              <a:t>'generation'</a:t>
            </a:r>
            <a:r>
              <a:rPr lang="en-US" sz="1150">
                <a:solidFill>
                  <a:schemeClr val="dk1"/>
                </a:solidFill>
                <a:latin typeface="Courier New"/>
                <a:ea typeface="Courier New"/>
                <a:cs typeface="Courier New"/>
                <a:sym typeface="Courier New"/>
              </a:rPr>
              <a:t>, y=</a:t>
            </a:r>
            <a:r>
              <a:rPr lang="en-US" sz="1150">
                <a:solidFill>
                  <a:srgbClr val="A31515"/>
                </a:solidFill>
                <a:latin typeface="Courier New"/>
                <a:ea typeface="Courier New"/>
                <a:cs typeface="Courier New"/>
                <a:sym typeface="Courier New"/>
              </a:rPr>
              <a:t>'proportion_sales'</a:t>
            </a:r>
            <a:r>
              <a:rPr lang="en-US" sz="1150">
                <a:solidFill>
                  <a:schemeClr val="dk1"/>
                </a:solidFill>
                <a:latin typeface="Courier New"/>
                <a:ea typeface="Courier New"/>
                <a:cs typeface="Courier New"/>
                <a:sym typeface="Courier New"/>
              </a:rPr>
              <a:t>, palette=colors)</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rgbClr val="008000"/>
                </a:solidFill>
                <a:latin typeface="Courier New"/>
                <a:ea typeface="Courier New"/>
                <a:cs typeface="Courier New"/>
                <a:sym typeface="Courier New"/>
              </a:rPr>
              <a:t># Add % labels</a:t>
            </a:r>
            <a:endParaRPr sz="11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rgbClr val="AF00DB"/>
                </a:solidFill>
                <a:latin typeface="Courier New"/>
                <a:ea typeface="Courier New"/>
                <a:cs typeface="Courier New"/>
                <a:sym typeface="Courier New"/>
              </a:rPr>
              <a:t>for</a:t>
            </a:r>
            <a:r>
              <a:rPr lang="en-US" sz="1150">
                <a:solidFill>
                  <a:schemeClr val="dk1"/>
                </a:solidFill>
                <a:latin typeface="Courier New"/>
                <a:ea typeface="Courier New"/>
                <a:cs typeface="Courier New"/>
                <a:sym typeface="Courier New"/>
              </a:rPr>
              <a:t> i, val </a:t>
            </a:r>
            <a:r>
              <a:rPr lang="en-US" sz="1150">
                <a:solidFill>
                  <a:srgbClr val="0000FF"/>
                </a:solidFill>
                <a:latin typeface="Courier New"/>
                <a:ea typeface="Courier New"/>
                <a:cs typeface="Courier New"/>
                <a:sym typeface="Courier New"/>
              </a:rPr>
              <a:t>in</a:t>
            </a:r>
            <a:r>
              <a:rPr lang="en-US" sz="1150">
                <a:solidFill>
                  <a:schemeClr val="dk1"/>
                </a:solidFill>
                <a:latin typeface="Courier New"/>
                <a:ea typeface="Courier New"/>
                <a:cs typeface="Courier New"/>
                <a:sym typeface="Courier New"/>
              </a:rPr>
              <a:t> </a:t>
            </a:r>
            <a:r>
              <a:rPr lang="en-US" sz="1150">
                <a:solidFill>
                  <a:srgbClr val="795E26"/>
                </a:solidFill>
                <a:latin typeface="Courier New"/>
                <a:ea typeface="Courier New"/>
                <a:cs typeface="Courier New"/>
                <a:sym typeface="Courier New"/>
              </a:rPr>
              <a:t>enumerate</a:t>
            </a:r>
            <a:r>
              <a:rPr lang="en-US" sz="1150">
                <a:solidFill>
                  <a:schemeClr val="dk1"/>
                </a:solidFill>
                <a:latin typeface="Courier New"/>
                <a:ea typeface="Courier New"/>
                <a:cs typeface="Courier New"/>
                <a:sym typeface="Courier New"/>
              </a:rPr>
              <a:t>(sales_by_generation[</a:t>
            </a:r>
            <a:r>
              <a:rPr lang="en-US" sz="1150">
                <a:solidFill>
                  <a:srgbClr val="A31515"/>
                </a:solidFill>
                <a:latin typeface="Courier New"/>
                <a:ea typeface="Courier New"/>
                <a:cs typeface="Courier New"/>
                <a:sym typeface="Courier New"/>
              </a:rPr>
              <a:t>'proportion_sales'</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   plt.text(i, val + </a:t>
            </a:r>
            <a:r>
              <a:rPr lang="en-US" sz="1150">
                <a:solidFill>
                  <a:srgbClr val="116644"/>
                </a:solidFill>
                <a:latin typeface="Courier New"/>
                <a:ea typeface="Courier New"/>
                <a:cs typeface="Courier New"/>
                <a:sym typeface="Courier New"/>
              </a:rPr>
              <a:t>0.01</a:t>
            </a:r>
            <a:r>
              <a:rPr lang="en-US" sz="1150">
                <a:solidFill>
                  <a:schemeClr val="dk1"/>
                </a:solidFill>
                <a:latin typeface="Courier New"/>
                <a:ea typeface="Courier New"/>
                <a:cs typeface="Courier New"/>
                <a:sym typeface="Courier New"/>
              </a:rPr>
              <a:t>, </a:t>
            </a:r>
            <a:r>
              <a:rPr lang="en-US" sz="1150">
                <a:solidFill>
                  <a:srgbClr val="0000FF"/>
                </a:solidFill>
                <a:latin typeface="Courier New"/>
                <a:ea typeface="Courier New"/>
                <a:cs typeface="Courier New"/>
                <a:sym typeface="Courier New"/>
              </a:rPr>
              <a:t>f</a:t>
            </a:r>
            <a:r>
              <a:rPr lang="en-US" sz="1150">
                <a:solidFill>
                  <a:srgbClr val="A31515"/>
                </a:solidFill>
                <a:latin typeface="Courier New"/>
                <a:ea typeface="Courier New"/>
                <a:cs typeface="Courier New"/>
                <a:sym typeface="Courier New"/>
              </a:rPr>
              <a:t>'</a:t>
            </a:r>
            <a:r>
              <a:rPr lang="en-US" sz="1150">
                <a:solidFill>
                  <a:schemeClr val="dk1"/>
                </a:solidFill>
                <a:latin typeface="Courier New"/>
                <a:ea typeface="Courier New"/>
                <a:cs typeface="Courier New"/>
                <a:sym typeface="Courier New"/>
              </a:rPr>
              <a:t>{val*</a:t>
            </a:r>
            <a:r>
              <a:rPr lang="en-US" sz="1150">
                <a:solidFill>
                  <a:srgbClr val="116644"/>
                </a:solidFill>
                <a:latin typeface="Courier New"/>
                <a:ea typeface="Courier New"/>
                <a:cs typeface="Courier New"/>
                <a:sym typeface="Courier New"/>
              </a:rPr>
              <a:t>100:.2f</a:t>
            </a:r>
            <a:r>
              <a:rPr lang="en-US" sz="1150">
                <a:solidFill>
                  <a:schemeClr val="dk1"/>
                </a:solidFill>
                <a:latin typeface="Courier New"/>
                <a:ea typeface="Courier New"/>
                <a:cs typeface="Courier New"/>
                <a:sym typeface="Courier New"/>
              </a:rPr>
              <a:t>}</a:t>
            </a:r>
            <a:r>
              <a:rPr lang="en-US" sz="1150">
                <a:solidFill>
                  <a:srgbClr val="A31515"/>
                </a:solidFill>
                <a:latin typeface="Courier New"/>
                <a:ea typeface="Courier New"/>
                <a:cs typeface="Courier New"/>
                <a:sym typeface="Courier New"/>
              </a:rPr>
              <a:t>%'</a:t>
            </a:r>
            <a:r>
              <a:rPr lang="en-US" sz="1150">
                <a:solidFill>
                  <a:schemeClr val="dk1"/>
                </a:solidFill>
                <a:latin typeface="Courier New"/>
                <a:ea typeface="Courier New"/>
                <a:cs typeface="Courier New"/>
                <a:sym typeface="Courier New"/>
              </a:rPr>
              <a:t>, ha=</a:t>
            </a:r>
            <a:r>
              <a:rPr lang="en-US" sz="1150">
                <a:solidFill>
                  <a:srgbClr val="A31515"/>
                </a:solidFill>
                <a:latin typeface="Courier New"/>
                <a:ea typeface="Courier New"/>
                <a:cs typeface="Courier New"/>
                <a:sym typeface="Courier New"/>
              </a:rPr>
              <a:t>'center'</a:t>
            </a:r>
            <a:r>
              <a:rPr lang="en-US" sz="1150">
                <a:solidFill>
                  <a:schemeClr val="dk1"/>
                </a:solidFill>
                <a:latin typeface="Courier New"/>
                <a:ea typeface="Courier New"/>
                <a:cs typeface="Courier New"/>
                <a:sym typeface="Courier New"/>
              </a:rPr>
              <a:t>, fontsize=</a:t>
            </a:r>
            <a:r>
              <a:rPr lang="en-US" sz="1150">
                <a:solidFill>
                  <a:srgbClr val="116644"/>
                </a:solidFill>
                <a:latin typeface="Courier New"/>
                <a:ea typeface="Courier New"/>
                <a:cs typeface="Courier New"/>
                <a:sym typeface="Courier New"/>
              </a:rPr>
              <a:t>10</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plt.title(</a:t>
            </a:r>
            <a:r>
              <a:rPr lang="en-US" sz="1150">
                <a:solidFill>
                  <a:srgbClr val="A31515"/>
                </a:solidFill>
                <a:latin typeface="Courier New"/>
                <a:ea typeface="Courier New"/>
                <a:cs typeface="Courier New"/>
                <a:sym typeface="Courier New"/>
              </a:rPr>
              <a:t>'Proportion of Total Sales by Generation (Past 3 Years)'</a:t>
            </a:r>
            <a:r>
              <a:rPr lang="en-US" sz="1150">
                <a:solidFill>
                  <a:schemeClr val="dk1"/>
                </a:solidFill>
                <a:latin typeface="Courier New"/>
                <a:ea typeface="Courier New"/>
                <a:cs typeface="Courier New"/>
                <a:sym typeface="Courier New"/>
              </a:rPr>
              <a:t>, fontsize=</a:t>
            </a:r>
            <a:r>
              <a:rPr lang="en-US" sz="1150">
                <a:solidFill>
                  <a:srgbClr val="116644"/>
                </a:solidFill>
                <a:latin typeface="Courier New"/>
                <a:ea typeface="Courier New"/>
                <a:cs typeface="Courier New"/>
                <a:sym typeface="Courier New"/>
              </a:rPr>
              <a:t>14</a:t>
            </a:r>
            <a:r>
              <a:rPr lang="en-US" sz="1150">
                <a:solidFill>
                  <a:schemeClr val="dk1"/>
                </a:solidFill>
                <a:latin typeface="Courier New"/>
                <a:ea typeface="Courier New"/>
                <a:cs typeface="Courier New"/>
                <a:sym typeface="Courier New"/>
              </a:rPr>
              <a:t>, fontweight=</a:t>
            </a:r>
            <a:r>
              <a:rPr lang="en-US" sz="1150">
                <a:solidFill>
                  <a:srgbClr val="A31515"/>
                </a:solidFill>
                <a:latin typeface="Courier New"/>
                <a:ea typeface="Courier New"/>
                <a:cs typeface="Courier New"/>
                <a:sym typeface="Courier New"/>
              </a:rPr>
              <a:t>'bold'</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plt.ylabel(</a:t>
            </a:r>
            <a:r>
              <a:rPr lang="en-US" sz="1150">
                <a:solidFill>
                  <a:srgbClr val="A31515"/>
                </a:solidFill>
                <a:latin typeface="Courier New"/>
                <a:ea typeface="Courier New"/>
                <a:cs typeface="Courier New"/>
                <a:sym typeface="Courier New"/>
              </a:rPr>
              <a:t>'Proportion of Sales'</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plt.xlabel(</a:t>
            </a:r>
            <a:r>
              <a:rPr lang="en-US" sz="1150">
                <a:solidFill>
                  <a:srgbClr val="A31515"/>
                </a:solidFill>
                <a:latin typeface="Courier New"/>
                <a:ea typeface="Courier New"/>
                <a:cs typeface="Courier New"/>
                <a:sym typeface="Courier New"/>
              </a:rPr>
              <a:t>'Generation'</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plt.gca().yaxis.set_major_formatter(plt.matplotlib.ticker.PercentFormatter(</a:t>
            </a:r>
            <a:r>
              <a:rPr lang="en-US" sz="1150">
                <a:solidFill>
                  <a:srgbClr val="116644"/>
                </a:solidFill>
                <a:latin typeface="Courier New"/>
                <a:ea typeface="Courier New"/>
                <a:cs typeface="Courier New"/>
                <a:sym typeface="Courier New"/>
              </a:rPr>
              <a:t>1.0</a:t>
            </a:r>
            <a:r>
              <a:rPr lang="en-US" sz="1150">
                <a:solidFill>
                  <a:schemeClr val="dk1"/>
                </a:solidFill>
                <a:latin typeface="Courier New"/>
                <a:ea typeface="Courier New"/>
                <a:cs typeface="Courier New"/>
                <a:sym typeface="Courier New"/>
              </a:rPr>
              <a: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plt.tight_layout()</a:t>
            </a:r>
            <a:endParaRPr sz="115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150">
                <a:solidFill>
                  <a:schemeClr val="dk1"/>
                </a:solidFill>
                <a:latin typeface="Courier New"/>
                <a:ea typeface="Courier New"/>
                <a:cs typeface="Courier New"/>
                <a:sym typeface="Courier New"/>
              </a:rPr>
              <a:t>plt.show()</a:t>
            </a:r>
            <a:endParaRPr sz="12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5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600">
              <a:solidFill>
                <a:srgbClr val="008000"/>
              </a:solidFill>
              <a:latin typeface="Courier New"/>
              <a:ea typeface="Courier New"/>
              <a:cs typeface="Courier New"/>
              <a:sym typeface="Courier New"/>
            </a:endParaRPr>
          </a:p>
        </p:txBody>
      </p:sp>
      <p:cxnSp>
        <p:nvCxnSpPr>
          <p:cNvPr id="565" name="Google Shape;565;p46"/>
          <p:cNvCxnSpPr/>
          <p:nvPr/>
        </p:nvCxnSpPr>
        <p:spPr>
          <a:xfrm flipH="1">
            <a:off x="8934300" y="3708925"/>
            <a:ext cx="19200" cy="5987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7"/>
          <p:cNvSpPr txBox="1"/>
          <p:nvPr/>
        </p:nvSpPr>
        <p:spPr>
          <a:xfrm>
            <a:off x="566175" y="5769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Proportion of Total Sales Based on Generation</a:t>
            </a:r>
            <a:endParaRPr b="1" sz="4600">
              <a:solidFill>
                <a:schemeClr val="dk2"/>
              </a:solidFill>
              <a:latin typeface="Poppins"/>
              <a:ea typeface="Poppins"/>
              <a:cs typeface="Poppins"/>
              <a:sym typeface="Poppins"/>
            </a:endParaRPr>
          </a:p>
        </p:txBody>
      </p:sp>
      <p:sp>
        <p:nvSpPr>
          <p:cNvPr id="571" name="Google Shape;571;p47"/>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572" name="Google Shape;572;p47"/>
          <p:cNvSpPr txBox="1"/>
          <p:nvPr/>
        </p:nvSpPr>
        <p:spPr>
          <a:xfrm>
            <a:off x="9391650" y="2043375"/>
            <a:ext cx="8534400" cy="53403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600"/>
              </a:spcBef>
              <a:spcAft>
                <a:spcPts val="0"/>
              </a:spcAft>
              <a:buClr>
                <a:srgbClr val="1F1F1F"/>
              </a:buClr>
              <a:buSzPts val="2100"/>
              <a:buFont typeface="Roboto"/>
              <a:buChar char="●"/>
            </a:pPr>
            <a:r>
              <a:rPr lang="en-US" sz="2100">
                <a:solidFill>
                  <a:srgbClr val="1F1F1F"/>
                </a:solidFill>
              </a:rPr>
              <a:t>Sales contribution </a:t>
            </a:r>
            <a:r>
              <a:rPr b="1" lang="en-US" sz="2100">
                <a:solidFill>
                  <a:srgbClr val="1F1F1F"/>
                </a:solidFill>
              </a:rPr>
              <a:t>trends downward</a:t>
            </a:r>
            <a:r>
              <a:rPr lang="en-US" sz="2100">
                <a:solidFill>
                  <a:srgbClr val="1F1F1F"/>
                </a:solidFill>
              </a:rPr>
              <a:t> across generations, from Boomers to Gen-Z.</a:t>
            </a:r>
            <a:endParaRPr sz="2100">
              <a:solidFill>
                <a:srgbClr val="1F1F1F"/>
              </a:solidFill>
            </a:endParaRPr>
          </a:p>
          <a:p>
            <a:pPr indent="-361950" lvl="0" marL="457200" rtl="0" algn="l">
              <a:lnSpc>
                <a:spcPct val="115000"/>
              </a:lnSpc>
              <a:spcBef>
                <a:spcPts val="0"/>
              </a:spcBef>
              <a:spcAft>
                <a:spcPts val="0"/>
              </a:spcAft>
              <a:buClr>
                <a:srgbClr val="1F1F1F"/>
              </a:buClr>
              <a:buSzPts val="2100"/>
              <a:buFont typeface="Roboto"/>
              <a:buChar char="●"/>
            </a:pPr>
            <a:r>
              <a:rPr b="1" lang="en-US" sz="2100">
                <a:solidFill>
                  <a:schemeClr val="dk1"/>
                </a:solidFill>
              </a:rPr>
              <a:t>Boomers and Gen-X</a:t>
            </a:r>
            <a:r>
              <a:rPr lang="en-US" sz="2100">
                <a:solidFill>
                  <a:schemeClr val="dk1"/>
                </a:solidFill>
              </a:rPr>
              <a:t> drive over 80% of total sales, with large client bases and high average sales—key revenue contributors.</a:t>
            </a:r>
            <a:endParaRPr sz="2100">
              <a:solidFill>
                <a:schemeClr val="dk1"/>
              </a:solidFill>
            </a:endParaRPr>
          </a:p>
          <a:p>
            <a:pPr indent="-361950" lvl="0" marL="457200" rtl="0" algn="l">
              <a:lnSpc>
                <a:spcPct val="115000"/>
              </a:lnSpc>
              <a:spcBef>
                <a:spcPts val="0"/>
              </a:spcBef>
              <a:spcAft>
                <a:spcPts val="0"/>
              </a:spcAft>
              <a:buClr>
                <a:srgbClr val="1F1F1F"/>
              </a:buClr>
              <a:buSzPts val="2100"/>
              <a:buFont typeface="Roboto"/>
              <a:buChar char="●"/>
            </a:pPr>
            <a:r>
              <a:rPr b="1" lang="en-US" sz="2100">
                <a:solidFill>
                  <a:schemeClr val="dk1"/>
                </a:solidFill>
              </a:rPr>
              <a:t>Gen-Z</a:t>
            </a:r>
            <a:r>
              <a:rPr lang="en-US" sz="2100">
                <a:solidFill>
                  <a:schemeClr val="dk1"/>
                </a:solidFill>
              </a:rPr>
              <a:t> contributes just 1.25%, but has the highest average sales per client (33,416 euros), likely due to outliers—indicating future potential.</a:t>
            </a:r>
            <a:endParaRPr sz="2100">
              <a:solidFill>
                <a:schemeClr val="dk1"/>
              </a:solidFill>
            </a:endParaRPr>
          </a:p>
          <a:p>
            <a:pPr indent="-361950" lvl="0" marL="457200" rtl="0" algn="l">
              <a:lnSpc>
                <a:spcPct val="115000"/>
              </a:lnSpc>
              <a:spcBef>
                <a:spcPts val="0"/>
              </a:spcBef>
              <a:spcAft>
                <a:spcPts val="0"/>
              </a:spcAft>
              <a:buClr>
                <a:srgbClr val="1F1F1F"/>
              </a:buClr>
              <a:buSzPts val="2100"/>
              <a:buChar char="●"/>
            </a:pPr>
            <a:r>
              <a:rPr lang="en-US" sz="2100">
                <a:solidFill>
                  <a:srgbClr val="1F1F1F"/>
                </a:solidFill>
              </a:rPr>
              <a:t>RevoBank should implement </a:t>
            </a:r>
            <a:r>
              <a:rPr b="1" lang="en-US" sz="2100">
                <a:solidFill>
                  <a:srgbClr val="1F1F1F"/>
                </a:solidFill>
              </a:rPr>
              <a:t>loyalty programs</a:t>
            </a:r>
            <a:r>
              <a:rPr lang="en-US" sz="2100">
                <a:solidFill>
                  <a:srgbClr val="1F1F1F"/>
                </a:solidFill>
              </a:rPr>
              <a:t> or exclusive offers for </a:t>
            </a:r>
            <a:r>
              <a:rPr b="1" lang="en-US" sz="2100">
                <a:solidFill>
                  <a:srgbClr val="1F1F1F"/>
                </a:solidFill>
              </a:rPr>
              <a:t>Boomers and Gen-X </a:t>
            </a:r>
            <a:r>
              <a:rPr lang="en-US" sz="2100">
                <a:solidFill>
                  <a:srgbClr val="1F1F1F"/>
                </a:solidFill>
              </a:rPr>
              <a:t>to retain their engagement and revenue, </a:t>
            </a:r>
            <a:r>
              <a:rPr lang="en-US" sz="2100">
                <a:solidFill>
                  <a:srgbClr val="1F1F1F"/>
                </a:solidFill>
              </a:rPr>
              <a:t>analyze </a:t>
            </a:r>
            <a:r>
              <a:rPr b="1" lang="en-US" sz="2100">
                <a:solidFill>
                  <a:srgbClr val="1F1F1F"/>
                </a:solidFill>
              </a:rPr>
              <a:t>Gen-Z high-spender profiles</a:t>
            </a:r>
            <a:r>
              <a:rPr lang="en-US" sz="2100">
                <a:solidFill>
                  <a:srgbClr val="1F1F1F"/>
                </a:solidFill>
              </a:rPr>
              <a:t> to</a:t>
            </a:r>
            <a:r>
              <a:rPr lang="en-US" sz="2100">
                <a:solidFill>
                  <a:srgbClr val="1F1F1F"/>
                </a:solidFill>
              </a:rPr>
              <a:t> The bank should also identify niche markets and </a:t>
            </a:r>
            <a:r>
              <a:rPr b="1" lang="en-US" sz="2100">
                <a:solidFill>
                  <a:srgbClr val="1F1F1F"/>
                </a:solidFill>
              </a:rPr>
              <a:t>tailor premium offerings to capture future high-value clients</a:t>
            </a:r>
            <a:r>
              <a:rPr lang="en-US" sz="2100">
                <a:solidFill>
                  <a:srgbClr val="1F1F1F"/>
                </a:solidFill>
              </a:rPr>
              <a:t> and </a:t>
            </a:r>
            <a:r>
              <a:rPr b="1" lang="en-US" sz="2100">
                <a:solidFill>
                  <a:srgbClr val="1F1F1F"/>
                </a:solidFill>
              </a:rPr>
              <a:t>Millennial</a:t>
            </a:r>
            <a:r>
              <a:rPr lang="en-US" sz="2100">
                <a:solidFill>
                  <a:srgbClr val="1F1F1F"/>
                </a:solidFill>
              </a:rPr>
              <a:t> engagement should be boosted through relevant, value-driven </a:t>
            </a:r>
            <a:r>
              <a:rPr b="1" lang="en-US" sz="2100">
                <a:solidFill>
                  <a:srgbClr val="1F1F1F"/>
                </a:solidFill>
              </a:rPr>
              <a:t>campaigns </a:t>
            </a:r>
            <a:r>
              <a:rPr lang="en-US" sz="2100">
                <a:solidFill>
                  <a:srgbClr val="1F1F1F"/>
                </a:solidFill>
              </a:rPr>
              <a:t>that align with their current </a:t>
            </a:r>
            <a:r>
              <a:rPr b="1" lang="en-US" sz="2100">
                <a:solidFill>
                  <a:srgbClr val="1F1F1F"/>
                </a:solidFill>
              </a:rPr>
              <a:t>behavior and preferences.</a:t>
            </a:r>
            <a:endParaRPr b="1" sz="2100">
              <a:solidFill>
                <a:srgbClr val="1F1F1F"/>
              </a:solidFill>
            </a:endParaRPr>
          </a:p>
        </p:txBody>
      </p:sp>
      <p:pic>
        <p:nvPicPr>
          <p:cNvPr id="573" name="Google Shape;573;p47"/>
          <p:cNvPicPr preferRelativeResize="0"/>
          <p:nvPr/>
        </p:nvPicPr>
        <p:blipFill>
          <a:blip r:embed="rId4">
            <a:alphaModFix/>
          </a:blip>
          <a:stretch>
            <a:fillRect/>
          </a:stretch>
        </p:blipFill>
        <p:spPr>
          <a:xfrm>
            <a:off x="152400" y="1874400"/>
            <a:ext cx="8970514" cy="5351476"/>
          </a:xfrm>
          <a:prstGeom prst="rect">
            <a:avLst/>
          </a:prstGeom>
          <a:noFill/>
          <a:ln>
            <a:noFill/>
          </a:ln>
        </p:spPr>
      </p:pic>
      <p:pic>
        <p:nvPicPr>
          <p:cNvPr id="574" name="Google Shape;574;p47"/>
          <p:cNvPicPr preferRelativeResize="0"/>
          <p:nvPr/>
        </p:nvPicPr>
        <p:blipFill>
          <a:blip r:embed="rId5">
            <a:alphaModFix/>
          </a:blip>
          <a:stretch>
            <a:fillRect/>
          </a:stretch>
        </p:blipFill>
        <p:spPr>
          <a:xfrm>
            <a:off x="152400" y="7526325"/>
            <a:ext cx="8970525" cy="1443278"/>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48"/>
          <p:cNvSpPr txBox="1"/>
          <p:nvPr/>
        </p:nvSpPr>
        <p:spPr>
          <a:xfrm>
            <a:off x="1061475" y="4089913"/>
            <a:ext cx="8047200" cy="56997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Step 1: Filter customers who made a purchase in the last 12 months, so their last purchase happened within the last 12 months</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df_active = df[df[</a:t>
            </a:r>
            <a:r>
              <a:rPr lang="en-US" sz="1200">
                <a:solidFill>
                  <a:srgbClr val="A31515"/>
                </a:solidFill>
                <a:latin typeface="Courier New"/>
                <a:ea typeface="Courier New"/>
                <a:cs typeface="Courier New"/>
                <a:sym typeface="Courier New"/>
              </a:rPr>
              <a:t>'month_since_last_sales'</a:t>
            </a:r>
            <a:r>
              <a:rPr lang="en-US" sz="1200">
                <a:solidFill>
                  <a:schemeClr val="dk1"/>
                </a:solidFill>
                <a:latin typeface="Courier New"/>
                <a:ea typeface="Courier New"/>
                <a:cs typeface="Courier New"/>
                <a:sym typeface="Courier New"/>
              </a:rPr>
              <a:t>] &lt;= </a:t>
            </a:r>
            <a:r>
              <a:rPr lang="en-US" sz="1200">
                <a:solidFill>
                  <a:srgbClr val="116644"/>
                </a:solidFill>
                <a:latin typeface="Courier New"/>
                <a:ea typeface="Courier New"/>
                <a:cs typeface="Courier New"/>
                <a:sym typeface="Courier New"/>
              </a:rPr>
              <a:t>12</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df_active</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Step 2b: Binning 'count_direct_promo_L12M'</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Define min and max</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min_promo = df_active[</a:t>
            </a:r>
            <a:r>
              <a:rPr lang="en-US" sz="1200">
                <a:solidFill>
                  <a:srgbClr val="A31515"/>
                </a:solidFill>
                <a:latin typeface="Courier New"/>
                <a:ea typeface="Courier New"/>
                <a:cs typeface="Courier New"/>
                <a:sym typeface="Courier New"/>
              </a:rPr>
              <a:t>'count_direct_promo_L12M'</a:t>
            </a:r>
            <a:r>
              <a:rPr lang="en-US" sz="1200">
                <a:solidFill>
                  <a:schemeClr val="dk1"/>
                </a:solidFill>
                <a:latin typeface="Courier New"/>
                <a:ea typeface="Courier New"/>
                <a:cs typeface="Courier New"/>
                <a:sym typeface="Courier New"/>
              </a:rPr>
              <a:t>].</a:t>
            </a:r>
            <a:r>
              <a:rPr lang="en-US" sz="1200">
                <a:solidFill>
                  <a:srgbClr val="795E26"/>
                </a:solidFill>
                <a:latin typeface="Courier New"/>
                <a:ea typeface="Courier New"/>
                <a:cs typeface="Courier New"/>
                <a:sym typeface="Courier New"/>
              </a:rPr>
              <a:t>min</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max_promo = df_active[</a:t>
            </a:r>
            <a:r>
              <a:rPr lang="en-US" sz="1200">
                <a:solidFill>
                  <a:srgbClr val="A31515"/>
                </a:solidFill>
                <a:latin typeface="Courier New"/>
                <a:ea typeface="Courier New"/>
                <a:cs typeface="Courier New"/>
                <a:sym typeface="Courier New"/>
              </a:rPr>
              <a:t>'count_direct_promo_L12M'</a:t>
            </a:r>
            <a:r>
              <a:rPr lang="en-US" sz="1200">
                <a:solidFill>
                  <a:schemeClr val="dk1"/>
                </a:solidFill>
                <a:latin typeface="Courier New"/>
                <a:ea typeface="Courier New"/>
                <a:cs typeface="Courier New"/>
                <a:sym typeface="Courier New"/>
              </a:rPr>
              <a:t>].</a:t>
            </a:r>
            <a:r>
              <a:rPr lang="en-US" sz="1200">
                <a:solidFill>
                  <a:srgbClr val="795E26"/>
                </a:solidFill>
                <a:latin typeface="Courier New"/>
                <a:ea typeface="Courier New"/>
                <a:cs typeface="Courier New"/>
                <a:sym typeface="Courier New"/>
              </a:rPr>
              <a:t>max</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Binning 'count_direct_promo_L12M'</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with the category: low =2-5, moderate= 6-9, high= 10-13, saturated = &gt;=14</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df_active [</a:t>
            </a:r>
            <a:r>
              <a:rPr lang="en-US" sz="1200">
                <a:solidFill>
                  <a:srgbClr val="A31515"/>
                </a:solidFill>
                <a:latin typeface="Courier New"/>
                <a:ea typeface="Courier New"/>
                <a:cs typeface="Courier New"/>
                <a:sym typeface="Courier New"/>
              </a:rPr>
              <a:t>'active_promotion_group'</a:t>
            </a:r>
            <a:r>
              <a:rPr lang="en-US" sz="1200">
                <a:solidFill>
                  <a:schemeClr val="dk1"/>
                </a:solidFill>
                <a:latin typeface="Courier New"/>
                <a:ea typeface="Courier New"/>
                <a:cs typeface="Courier New"/>
                <a:sym typeface="Courier New"/>
              </a:rPr>
              <a:t>] = pd.cut(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   df_active[</a:t>
            </a:r>
            <a:r>
              <a:rPr lang="en-US" sz="1200">
                <a:solidFill>
                  <a:srgbClr val="A31515"/>
                </a:solidFill>
                <a:latin typeface="Courier New"/>
                <a:ea typeface="Courier New"/>
                <a:cs typeface="Courier New"/>
                <a:sym typeface="Courier New"/>
              </a:rPr>
              <a:t>'count_direct_promo_L12M'</a:t>
            </a:r>
            <a:r>
              <a:rPr lang="en-US" sz="1200">
                <a:solidFill>
                  <a:schemeClr val="dk1"/>
                </a:solidFill>
                <a:latin typeface="Courier New"/>
                <a:ea typeface="Courier New"/>
                <a:cs typeface="Courier New"/>
                <a:sym typeface="Courier New"/>
              </a:rPr>
              <a:t>], </a:t>
            </a:r>
            <a:r>
              <a:rPr lang="en-US" sz="1200">
                <a:solidFill>
                  <a:srgbClr val="008000"/>
                </a:solidFill>
                <a:latin typeface="Courier New"/>
                <a:ea typeface="Courier New"/>
                <a:cs typeface="Courier New"/>
                <a:sym typeface="Courier New"/>
              </a:rPr>
              <a:t># kolom yang mau di-binning/dikelompokkan</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   [min_promo,</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a:t>
            </a:r>
            <a:r>
              <a:rPr lang="en-US" sz="1200">
                <a:solidFill>
                  <a:srgbClr val="116644"/>
                </a:solidFill>
                <a:latin typeface="Courier New"/>
                <a:ea typeface="Courier New"/>
                <a:cs typeface="Courier New"/>
                <a:sym typeface="Courier New"/>
              </a:rPr>
              <a:t>9</a:t>
            </a:r>
            <a:r>
              <a:rPr lang="en-US" sz="1200">
                <a:solidFill>
                  <a:schemeClr val="dk1"/>
                </a:solidFill>
                <a:latin typeface="Courier New"/>
                <a:ea typeface="Courier New"/>
                <a:cs typeface="Courier New"/>
                <a:sym typeface="Courier New"/>
              </a:rPr>
              <a:t>,</a:t>
            </a:r>
            <a:r>
              <a:rPr lang="en-US" sz="1200">
                <a:solidFill>
                  <a:srgbClr val="116644"/>
                </a:solidFill>
                <a:latin typeface="Courier New"/>
                <a:ea typeface="Courier New"/>
                <a:cs typeface="Courier New"/>
                <a:sym typeface="Courier New"/>
              </a:rPr>
              <a:t>13</a:t>
            </a:r>
            <a:r>
              <a:rPr lang="en-US" sz="1200">
                <a:solidFill>
                  <a:schemeClr val="dk1"/>
                </a:solidFill>
                <a:latin typeface="Courier New"/>
                <a:ea typeface="Courier New"/>
                <a:cs typeface="Courier New"/>
                <a:sym typeface="Courier New"/>
              </a:rPr>
              <a:t>, max_promo], </a:t>
            </a:r>
            <a:r>
              <a:rPr lang="en-US" sz="1200">
                <a:solidFill>
                  <a:srgbClr val="008000"/>
                </a:solidFill>
                <a:latin typeface="Courier New"/>
                <a:ea typeface="Courier New"/>
                <a:cs typeface="Courier New"/>
                <a:sym typeface="Courier New"/>
              </a:rPr>
              <a:t># batas binning-nya</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   include_lowest=</a:t>
            </a:r>
            <a:r>
              <a:rPr lang="en-US" sz="1200">
                <a:solidFill>
                  <a:srgbClr val="0000FF"/>
                </a:solidFill>
                <a:latin typeface="Courier New"/>
                <a:ea typeface="Courier New"/>
                <a:cs typeface="Courier New"/>
                <a:sym typeface="Courier New"/>
              </a:rPr>
              <a:t>True</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   labels = [</a:t>
            </a:r>
            <a:r>
              <a:rPr lang="en-US" sz="1200">
                <a:solidFill>
                  <a:srgbClr val="A31515"/>
                </a:solidFill>
                <a:latin typeface="Courier New"/>
                <a:ea typeface="Courier New"/>
                <a:cs typeface="Courier New"/>
                <a:sym typeface="Courier New"/>
              </a:rPr>
              <a:t>'low'</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'moderate'</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'high'</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'saturated'</a:t>
            </a:r>
            <a:r>
              <a:rPr lang="en-US" sz="1200">
                <a:solidFill>
                  <a:schemeClr val="dk1"/>
                </a:solidFill>
                <a:latin typeface="Courier New"/>
                <a:ea typeface="Courier New"/>
                <a:cs typeface="Courier New"/>
                <a:sym typeface="Courier New"/>
              </a:rPr>
              <a:t>] </a:t>
            </a:r>
            <a:r>
              <a:rPr lang="en-US" sz="1200">
                <a:solidFill>
                  <a:srgbClr val="008000"/>
                </a:solidFill>
                <a:latin typeface="Courier New"/>
                <a:ea typeface="Courier New"/>
                <a:cs typeface="Courier New"/>
                <a:sym typeface="Courier New"/>
              </a:rPr>
              <a:t>#generate labels</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Rename labels menjadi rename('active_promotion_group')= ['low (2-5)', 'moderate (6-9)', 'high (10-13)', 'saturated (&gt;14)']</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df_active[</a:t>
            </a:r>
            <a:r>
              <a:rPr lang="en-US" sz="1200">
                <a:solidFill>
                  <a:srgbClr val="A31515"/>
                </a:solidFill>
                <a:latin typeface="Courier New"/>
                <a:ea typeface="Courier New"/>
                <a:cs typeface="Courier New"/>
                <a:sym typeface="Courier New"/>
              </a:rPr>
              <a:t>'active_promotion_group'</a:t>
            </a:r>
            <a:r>
              <a:rPr lang="en-US" sz="1200">
                <a:solidFill>
                  <a:schemeClr val="dk1"/>
                </a:solidFill>
                <a:latin typeface="Courier New"/>
                <a:ea typeface="Courier New"/>
                <a:cs typeface="Courier New"/>
                <a:sym typeface="Courier New"/>
              </a:rPr>
              <a:t>] = df_active[</a:t>
            </a:r>
            <a:r>
              <a:rPr lang="en-US" sz="1200">
                <a:solidFill>
                  <a:srgbClr val="A31515"/>
                </a:solidFill>
                <a:latin typeface="Courier New"/>
                <a:ea typeface="Courier New"/>
                <a:cs typeface="Courier New"/>
                <a:sym typeface="Courier New"/>
              </a:rPr>
              <a:t>'active_promotion_group'</a:t>
            </a:r>
            <a:r>
              <a:rPr lang="en-US" sz="1200">
                <a:solidFill>
                  <a:schemeClr val="dk1"/>
                </a:solidFill>
                <a:latin typeface="Courier New"/>
                <a:ea typeface="Courier New"/>
                <a:cs typeface="Courier New"/>
                <a:sym typeface="Courier New"/>
              </a:rPr>
              <a:t>].cat.rename_categories({</a:t>
            </a:r>
            <a:r>
              <a:rPr lang="en-US" sz="1200">
                <a:solidFill>
                  <a:srgbClr val="A31515"/>
                </a:solidFill>
                <a:latin typeface="Courier New"/>
                <a:ea typeface="Courier New"/>
                <a:cs typeface="Courier New"/>
                <a:sym typeface="Courier New"/>
              </a:rPr>
              <a:t>'low'</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'low (2-5)'</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'moderate'</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'moderate (6-9)'</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'high'</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'high (10-13)'</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'saturated'</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'saturated (&gt;14)'</a:t>
            </a:r>
            <a:r>
              <a:rPr lang="en-US" sz="1200">
                <a:solidFill>
                  <a:schemeClr val="dk1"/>
                </a:solidFill>
                <a:latin typeface="Courier New"/>
                <a:ea typeface="Courier New"/>
                <a:cs typeface="Courier New"/>
                <a:sym typeface="Courier New"/>
              </a:rPr>
              <a:t>})</a:t>
            </a:r>
            <a:endParaRPr sz="1200">
              <a:solidFill>
                <a:srgbClr val="008000"/>
              </a:solidFill>
              <a:latin typeface="Courier New"/>
              <a:ea typeface="Courier New"/>
              <a:cs typeface="Courier New"/>
              <a:sym typeface="Courier New"/>
            </a:endParaRPr>
          </a:p>
        </p:txBody>
      </p:sp>
      <p:sp>
        <p:nvSpPr>
          <p:cNvPr id="580" name="Google Shape;580;p48"/>
          <p:cNvSpPr txBox="1"/>
          <p:nvPr/>
        </p:nvSpPr>
        <p:spPr>
          <a:xfrm>
            <a:off x="566175" y="26835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Is There a Relationship Between Promotion and Sales?</a:t>
            </a:r>
            <a:endParaRPr b="1" sz="4600">
              <a:solidFill>
                <a:schemeClr val="dk2"/>
              </a:solidFill>
              <a:latin typeface="Poppins"/>
              <a:ea typeface="Poppins"/>
              <a:cs typeface="Poppins"/>
              <a:sym typeface="Poppins"/>
            </a:endParaRPr>
          </a:p>
        </p:txBody>
      </p:sp>
      <p:sp>
        <p:nvSpPr>
          <p:cNvPr id="581" name="Google Shape;581;p48"/>
          <p:cNvSpPr/>
          <p:nvPr/>
        </p:nvSpPr>
        <p:spPr>
          <a:xfrm>
            <a:off x="985275" y="1340025"/>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lnSpc>
                <a:spcPct val="115000"/>
              </a:lnSpc>
              <a:spcBef>
                <a:spcPts val="1200"/>
              </a:spcBef>
              <a:spcAft>
                <a:spcPts val="1200"/>
              </a:spcAft>
              <a:buNone/>
            </a:pPr>
            <a:r>
              <a:rPr b="1" lang="en-US" sz="1800">
                <a:solidFill>
                  <a:schemeClr val="lt1"/>
                </a:solidFill>
                <a:latin typeface="Calibri"/>
                <a:ea typeface="Calibri"/>
                <a:cs typeface="Calibri"/>
                <a:sym typeface="Calibri"/>
              </a:rPr>
              <a:t>Relationship Analysis between Increasing The Number of email and SMS Messages and improved total sales performance</a:t>
            </a:r>
            <a:endParaRPr b="1" sz="1800">
              <a:solidFill>
                <a:schemeClr val="lt1"/>
              </a:solidFill>
              <a:latin typeface="Calibri"/>
              <a:ea typeface="Calibri"/>
              <a:cs typeface="Calibri"/>
              <a:sym typeface="Calibri"/>
            </a:endParaRPr>
          </a:p>
        </p:txBody>
      </p:sp>
      <p:sp>
        <p:nvSpPr>
          <p:cNvPr id="582" name="Google Shape;582;p48"/>
          <p:cNvSpPr/>
          <p:nvPr/>
        </p:nvSpPr>
        <p:spPr>
          <a:xfrm>
            <a:off x="566175" y="9943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583" name="Google Shape;583;p48"/>
          <p:cNvSpPr txBox="1"/>
          <p:nvPr/>
        </p:nvSpPr>
        <p:spPr>
          <a:xfrm>
            <a:off x="985275" y="2074375"/>
            <a:ext cx="16409700" cy="895800"/>
          </a:xfrm>
          <a:prstGeom prst="rect">
            <a:avLst/>
          </a:prstGeom>
          <a:noFill/>
          <a:ln>
            <a:noFill/>
          </a:ln>
        </p:spPr>
        <p:txBody>
          <a:bodyPr anchorCtr="0" anchor="t" bIns="91425" lIns="91425" spcFirstLastPara="1" rIns="91425" wrap="square" tIns="91425">
            <a:spAutoFit/>
          </a:bodyPr>
          <a:lstStyle/>
          <a:p>
            <a:pPr indent="0" lvl="0" marL="0" marR="660400" rtl="0" algn="l">
              <a:lnSpc>
                <a:spcPct val="115000"/>
              </a:lnSpc>
              <a:spcBef>
                <a:spcPts val="500"/>
              </a:spcBef>
              <a:spcAft>
                <a:spcPts val="500"/>
              </a:spcAft>
              <a:buNone/>
            </a:pPr>
            <a:r>
              <a:rPr lang="en-US">
                <a:solidFill>
                  <a:schemeClr val="dk1"/>
                </a:solidFill>
              </a:rPr>
              <a:t>We will f</a:t>
            </a:r>
            <a:r>
              <a:rPr lang="en-US">
                <a:solidFill>
                  <a:schemeClr val="dk1"/>
                </a:solidFill>
              </a:rPr>
              <a:t>ilter data where month_since_last_sales &lt;=11 to include customers with purchases within the promotional period. After that we will  bin count_direct_promo_L12M into four categories: low, moderate, high, and saturated, to reduce data variation and group the data by these promotion categories and calculate the total sales for each, last, we will visualize the relationship between promotion intensity and total sales using a line chart.</a:t>
            </a:r>
            <a:endParaRPr>
              <a:solidFill>
                <a:srgbClr val="1F1F1F"/>
              </a:solidFill>
              <a:highlight>
                <a:srgbClr val="FFFFFF"/>
              </a:highlight>
            </a:endParaRPr>
          </a:p>
        </p:txBody>
      </p:sp>
      <p:sp>
        <p:nvSpPr>
          <p:cNvPr id="584" name="Google Shape;584;p48"/>
          <p:cNvSpPr txBox="1"/>
          <p:nvPr/>
        </p:nvSpPr>
        <p:spPr>
          <a:xfrm>
            <a:off x="409725" y="9788600"/>
            <a:ext cx="69204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000"/>
              <a:t>More results on </a:t>
            </a:r>
            <a:r>
              <a:rPr lang="en-US" sz="2000" u="sng">
                <a:solidFill>
                  <a:schemeClr val="hlink"/>
                </a:solidFill>
                <a:hlinkClick r:id="rId3"/>
              </a:rPr>
              <a:t>Google Colab Notebook</a:t>
            </a:r>
            <a:endParaRPr sz="2000"/>
          </a:p>
        </p:txBody>
      </p:sp>
      <p:sp>
        <p:nvSpPr>
          <p:cNvPr id="585" name="Google Shape;585;p48"/>
          <p:cNvSpPr/>
          <p:nvPr/>
        </p:nvSpPr>
        <p:spPr>
          <a:xfrm>
            <a:off x="1002058" y="3121900"/>
            <a:ext cx="164097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586" name="Google Shape;586;p48"/>
          <p:cNvSpPr/>
          <p:nvPr/>
        </p:nvSpPr>
        <p:spPr>
          <a:xfrm>
            <a:off x="577125" y="27149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sp>
        <p:nvSpPr>
          <p:cNvPr id="587" name="Google Shape;587;p48"/>
          <p:cNvSpPr txBox="1"/>
          <p:nvPr/>
        </p:nvSpPr>
        <p:spPr>
          <a:xfrm>
            <a:off x="9184875" y="4013725"/>
            <a:ext cx="8607900" cy="563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Step 3b : group by based on active_promotion_group and aggregate using sum on total_sales_L36M</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sales_by_promo_L12M_2 = df_active.groupby(</a:t>
            </a:r>
            <a:r>
              <a:rPr lang="en-US" sz="1200">
                <a:solidFill>
                  <a:srgbClr val="A31515"/>
                </a:solidFill>
                <a:latin typeface="Courier New"/>
                <a:ea typeface="Courier New"/>
                <a:cs typeface="Courier New"/>
                <a:sym typeface="Courier New"/>
              </a:rPr>
              <a:t>'active_promotion_group'</a:t>
            </a:r>
            <a:r>
              <a:rPr lang="en-US" sz="1200">
                <a:solidFill>
                  <a:schemeClr val="dk1"/>
                </a:solidFill>
                <a:latin typeface="Courier New"/>
                <a:ea typeface="Courier New"/>
                <a:cs typeface="Courier New"/>
                <a:sym typeface="Courier New"/>
              </a:rPr>
              <a:t>)[</a:t>
            </a:r>
            <a:r>
              <a:rPr lang="en-US" sz="1200">
                <a:solidFill>
                  <a:srgbClr val="A31515"/>
                </a:solidFill>
                <a:latin typeface="Courier New"/>
                <a:ea typeface="Courier New"/>
                <a:cs typeface="Courier New"/>
                <a:sym typeface="Courier New"/>
              </a:rPr>
              <a:t>'total_sales_L36M'</a:t>
            </a:r>
            <a:r>
              <a:rPr lang="en-US" sz="1200">
                <a:solidFill>
                  <a:schemeClr val="dk1"/>
                </a:solidFill>
                <a:latin typeface="Courier New"/>
                <a:ea typeface="Courier New"/>
                <a:cs typeface="Courier New"/>
                <a:sym typeface="Courier New"/>
              </a:rPr>
              <a:t>].</a:t>
            </a:r>
            <a:r>
              <a:rPr lang="en-US" sz="1200">
                <a:solidFill>
                  <a:srgbClr val="795E26"/>
                </a:solidFill>
                <a:latin typeface="Courier New"/>
                <a:ea typeface="Courier New"/>
                <a:cs typeface="Courier New"/>
                <a:sym typeface="Courier New"/>
              </a:rPr>
              <a:t>sum</a:t>
            </a:r>
            <a:r>
              <a:rPr lang="en-US" sz="1200">
                <a:solidFill>
                  <a:schemeClr val="dk1"/>
                </a:solidFill>
                <a:latin typeface="Courier New"/>
                <a:ea typeface="Courier New"/>
                <a:cs typeface="Courier New"/>
                <a:sym typeface="Courier New"/>
              </a:rPr>
              <a:t>().reset_index()</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sales_by_promo_L12M_2</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Step 4b: create line chart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Set chart size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plt.figure(figsize=(</a:t>
            </a:r>
            <a:r>
              <a:rPr lang="en-US" sz="1200">
                <a:solidFill>
                  <a:srgbClr val="116644"/>
                </a:solidFill>
                <a:latin typeface="Courier New"/>
                <a:ea typeface="Courier New"/>
                <a:cs typeface="Courier New"/>
                <a:sym typeface="Courier New"/>
              </a:rPr>
              <a:t>10</a:t>
            </a:r>
            <a:r>
              <a:rPr lang="en-US" sz="1200">
                <a:solidFill>
                  <a:schemeClr val="dk1"/>
                </a:solidFill>
                <a:latin typeface="Courier New"/>
                <a:ea typeface="Courier New"/>
                <a:cs typeface="Courier New"/>
                <a:sym typeface="Courier New"/>
              </a:rPr>
              <a:t>, </a:t>
            </a:r>
            <a:r>
              <a:rPr lang="en-US" sz="1200">
                <a:solidFill>
                  <a:srgbClr val="116644"/>
                </a:solidFill>
                <a:latin typeface="Courier New"/>
                <a:ea typeface="Courier New"/>
                <a:cs typeface="Courier New"/>
                <a:sym typeface="Courier New"/>
              </a:rPr>
              <a:t>6</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Create line chart</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sns.lineplot(data=sales_by_promo_L12M_2, x=</a:t>
            </a:r>
            <a:r>
              <a:rPr lang="en-US" sz="1200">
                <a:solidFill>
                  <a:srgbClr val="A31515"/>
                </a:solidFill>
                <a:latin typeface="Courier New"/>
                <a:ea typeface="Courier New"/>
                <a:cs typeface="Courier New"/>
                <a:sym typeface="Courier New"/>
              </a:rPr>
              <a:t>'active_promotion_group'</a:t>
            </a:r>
            <a:r>
              <a:rPr lang="en-US" sz="1200">
                <a:solidFill>
                  <a:schemeClr val="dk1"/>
                </a:solidFill>
                <a:latin typeface="Courier New"/>
                <a:ea typeface="Courier New"/>
                <a:cs typeface="Courier New"/>
                <a:sym typeface="Courier New"/>
              </a:rPr>
              <a:t>, y=</a:t>
            </a:r>
            <a:r>
              <a:rPr lang="en-US" sz="1200">
                <a:solidFill>
                  <a:srgbClr val="A31515"/>
                </a:solidFill>
                <a:latin typeface="Courier New"/>
                <a:ea typeface="Courier New"/>
                <a:cs typeface="Courier New"/>
                <a:sym typeface="Courier New"/>
              </a:rPr>
              <a:t>'total_sales_L36M'</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Adding title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plt.title(</a:t>
            </a:r>
            <a:r>
              <a:rPr lang="en-US" sz="1200">
                <a:solidFill>
                  <a:srgbClr val="A31515"/>
                </a:solidFill>
                <a:latin typeface="Courier New"/>
                <a:ea typeface="Courier New"/>
                <a:cs typeface="Courier New"/>
                <a:sym typeface="Courier New"/>
              </a:rPr>
              <a:t>'Total Sales vs. Number of Direct Promotions (on Active Client &lt;=11 Months)'</a:t>
            </a:r>
            <a:r>
              <a:rPr lang="en-US" sz="1200">
                <a:solidFill>
                  <a:schemeClr val="dk1"/>
                </a:solidFill>
                <a:latin typeface="Courier New"/>
                <a:ea typeface="Courier New"/>
                <a:cs typeface="Courier New"/>
                <a:sym typeface="Courier New"/>
              </a:rPr>
              <a:t>, fontsize=</a:t>
            </a:r>
            <a:r>
              <a:rPr lang="en-US" sz="1200">
                <a:solidFill>
                  <a:srgbClr val="116644"/>
                </a:solidFill>
                <a:latin typeface="Courier New"/>
                <a:ea typeface="Courier New"/>
                <a:cs typeface="Courier New"/>
                <a:sym typeface="Courier New"/>
              </a:rPr>
              <a:t>14</a:t>
            </a:r>
            <a:r>
              <a:rPr lang="en-US" sz="1200">
                <a:solidFill>
                  <a:schemeClr val="dk1"/>
                </a:solidFill>
                <a:latin typeface="Courier New"/>
                <a:ea typeface="Courier New"/>
                <a:cs typeface="Courier New"/>
                <a:sym typeface="Courier New"/>
              </a:rPr>
              <a:t>, fontweight=</a:t>
            </a:r>
            <a:r>
              <a:rPr lang="en-US" sz="1200">
                <a:solidFill>
                  <a:srgbClr val="A31515"/>
                </a:solidFill>
                <a:latin typeface="Courier New"/>
                <a:ea typeface="Courier New"/>
                <a:cs typeface="Courier New"/>
                <a:sym typeface="Courier New"/>
              </a:rPr>
              <a:t>'bold'</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Adding label</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plt.xlabel(</a:t>
            </a:r>
            <a:r>
              <a:rPr lang="en-US" sz="1200">
                <a:solidFill>
                  <a:srgbClr val="A31515"/>
                </a:solidFill>
                <a:latin typeface="Courier New"/>
                <a:ea typeface="Courier New"/>
                <a:cs typeface="Courier New"/>
                <a:sym typeface="Courier New"/>
              </a:rPr>
              <a:t>'Number of Direct Promotions'</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plt.ylabel(</a:t>
            </a:r>
            <a:r>
              <a:rPr lang="en-US" sz="1200">
                <a:solidFill>
                  <a:srgbClr val="A31515"/>
                </a:solidFill>
                <a:latin typeface="Courier New"/>
                <a:ea typeface="Courier New"/>
                <a:cs typeface="Courier New"/>
                <a:sym typeface="Courier New"/>
              </a:rPr>
              <a:t>'Total Sales'</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plt.show()</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rgbClr val="008000"/>
              </a:solidFill>
              <a:latin typeface="Courier New"/>
              <a:ea typeface="Courier New"/>
              <a:cs typeface="Courier New"/>
              <a:sym typeface="Courier New"/>
            </a:endParaRPr>
          </a:p>
        </p:txBody>
      </p:sp>
      <p:cxnSp>
        <p:nvCxnSpPr>
          <p:cNvPr id="588" name="Google Shape;588;p48"/>
          <p:cNvCxnSpPr/>
          <p:nvPr/>
        </p:nvCxnSpPr>
        <p:spPr>
          <a:xfrm flipH="1">
            <a:off x="9010500" y="4013725"/>
            <a:ext cx="19200" cy="59874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9"/>
          <p:cNvSpPr txBox="1"/>
          <p:nvPr/>
        </p:nvSpPr>
        <p:spPr>
          <a:xfrm>
            <a:off x="566175" y="6531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Is There a Relationship Between Promotion and Sales?</a:t>
            </a:r>
            <a:endParaRPr b="1" sz="4600">
              <a:solidFill>
                <a:schemeClr val="dk2"/>
              </a:solidFill>
              <a:latin typeface="Poppins"/>
              <a:ea typeface="Poppins"/>
              <a:cs typeface="Poppins"/>
              <a:sym typeface="Poppins"/>
            </a:endParaRPr>
          </a:p>
        </p:txBody>
      </p:sp>
      <p:sp>
        <p:nvSpPr>
          <p:cNvPr id="594" name="Google Shape;594;p49"/>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595" name="Google Shape;595;p49"/>
          <p:cNvSpPr txBox="1"/>
          <p:nvPr/>
        </p:nvSpPr>
        <p:spPr>
          <a:xfrm>
            <a:off x="9356700" y="2281200"/>
            <a:ext cx="8534400" cy="6827400"/>
          </a:xfrm>
          <a:prstGeom prst="rect">
            <a:avLst/>
          </a:prstGeom>
          <a:noFill/>
          <a:ln>
            <a:noFill/>
          </a:ln>
        </p:spPr>
        <p:txBody>
          <a:bodyPr anchorCtr="0" anchor="t" bIns="91425" lIns="91425" spcFirstLastPara="1" rIns="91425" wrap="square" tIns="91425">
            <a:spAutoFit/>
          </a:bodyPr>
          <a:lstStyle/>
          <a:p>
            <a:pPr indent="-361950" lvl="0" marL="457200" rtl="0" algn="l">
              <a:lnSpc>
                <a:spcPct val="115000"/>
              </a:lnSpc>
              <a:spcBef>
                <a:spcPts val="1200"/>
              </a:spcBef>
              <a:spcAft>
                <a:spcPts val="0"/>
              </a:spcAft>
              <a:buClr>
                <a:srgbClr val="1F1F1F"/>
              </a:buClr>
              <a:buSzPts val="2100"/>
              <a:buChar char="●"/>
            </a:pPr>
            <a:r>
              <a:rPr b="1" lang="en-US" sz="2100">
                <a:solidFill>
                  <a:schemeClr val="dk1"/>
                </a:solidFill>
              </a:rPr>
              <a:t>Total Sales vs. Number of Direct Promotions (on Active Client ≤12 Months) indicates a clear non-linear trend</a:t>
            </a:r>
            <a:r>
              <a:rPr lang="en-US" sz="2100">
                <a:solidFill>
                  <a:schemeClr val="dk1"/>
                </a:solidFill>
              </a:rPr>
              <a:t> in sales performance relative to promotional frequency.</a:t>
            </a:r>
            <a:endParaRPr sz="2100">
              <a:solidFill>
                <a:schemeClr val="dk1"/>
              </a:solidFill>
            </a:endParaRPr>
          </a:p>
          <a:p>
            <a:pPr indent="-361950" lvl="0" marL="457200" rtl="0" algn="l">
              <a:lnSpc>
                <a:spcPct val="115000"/>
              </a:lnSpc>
              <a:spcBef>
                <a:spcPts val="0"/>
              </a:spcBef>
              <a:spcAft>
                <a:spcPts val="0"/>
              </a:spcAft>
              <a:buClr>
                <a:srgbClr val="1F1F1F"/>
              </a:buClr>
              <a:buSzPts val="2100"/>
              <a:buChar char="●"/>
            </a:pPr>
            <a:r>
              <a:rPr lang="en-US" sz="2100">
                <a:solidFill>
                  <a:schemeClr val="dk1"/>
                </a:solidFill>
              </a:rPr>
              <a:t>Clients who received </a:t>
            </a:r>
            <a:r>
              <a:rPr b="1" lang="en-US" sz="2100">
                <a:solidFill>
                  <a:schemeClr val="dk1"/>
                </a:solidFill>
              </a:rPr>
              <a:t>6–9 promotions per year</a:t>
            </a:r>
            <a:r>
              <a:rPr lang="en-US" sz="2100">
                <a:solidFill>
                  <a:schemeClr val="dk1"/>
                </a:solidFill>
              </a:rPr>
              <a:t> generated the </a:t>
            </a:r>
            <a:r>
              <a:rPr b="1" lang="en-US" sz="2100">
                <a:solidFill>
                  <a:schemeClr val="dk1"/>
                </a:solidFill>
              </a:rPr>
              <a:t>highest total sales</a:t>
            </a:r>
            <a:r>
              <a:rPr lang="en-US" sz="2100">
                <a:solidFill>
                  <a:schemeClr val="dk1"/>
                </a:solidFill>
              </a:rPr>
              <a:t> at </a:t>
            </a:r>
            <a:r>
              <a:rPr b="1" lang="en-US" sz="2100">
                <a:solidFill>
                  <a:srgbClr val="1F1F1F"/>
                </a:solidFill>
                <a:latin typeface="Roboto"/>
                <a:ea typeface="Roboto"/>
                <a:cs typeface="Roboto"/>
                <a:sym typeface="Roboto"/>
              </a:rPr>
              <a:t>8,273,120</a:t>
            </a:r>
            <a:r>
              <a:rPr b="1" lang="en-US" sz="2100">
                <a:solidFill>
                  <a:schemeClr val="dk1"/>
                </a:solidFill>
              </a:rPr>
              <a:t> euros</a:t>
            </a:r>
            <a:r>
              <a:rPr lang="en-US" sz="2100">
                <a:solidFill>
                  <a:schemeClr val="dk1"/>
                </a:solidFill>
              </a:rPr>
              <a:t>, making this the </a:t>
            </a:r>
            <a:r>
              <a:rPr b="1" lang="en-US" sz="2100">
                <a:solidFill>
                  <a:schemeClr val="dk1"/>
                </a:solidFill>
              </a:rPr>
              <a:t>most effective frequency</a:t>
            </a:r>
            <a:r>
              <a:rPr lang="en-US" sz="2100">
                <a:solidFill>
                  <a:schemeClr val="dk1"/>
                </a:solidFill>
              </a:rPr>
              <a:t> for driving purchases.</a:t>
            </a:r>
            <a:endParaRPr sz="2100">
              <a:solidFill>
                <a:schemeClr val="dk1"/>
              </a:solidFill>
            </a:endParaRPr>
          </a:p>
          <a:p>
            <a:pPr indent="-361950" lvl="0" marL="457200" rtl="0" algn="l">
              <a:lnSpc>
                <a:spcPct val="115000"/>
              </a:lnSpc>
              <a:spcBef>
                <a:spcPts val="0"/>
              </a:spcBef>
              <a:spcAft>
                <a:spcPts val="0"/>
              </a:spcAft>
              <a:buClr>
                <a:srgbClr val="1F1F1F"/>
              </a:buClr>
              <a:buSzPts val="2100"/>
              <a:buChar char="●"/>
            </a:pPr>
            <a:r>
              <a:rPr lang="en-US" sz="2100">
                <a:solidFill>
                  <a:schemeClr val="dk1"/>
                </a:solidFill>
              </a:rPr>
              <a:t>As the number of promotions </a:t>
            </a:r>
            <a:r>
              <a:rPr b="1" lang="en-US" sz="2100">
                <a:solidFill>
                  <a:schemeClr val="dk1"/>
                </a:solidFill>
              </a:rPr>
              <a:t>exceeds 9, sales drop sharply</a:t>
            </a:r>
            <a:r>
              <a:rPr lang="en-US" sz="2100">
                <a:solidFill>
                  <a:schemeClr val="dk1"/>
                </a:solidFill>
              </a:rPr>
              <a:t>—down to </a:t>
            </a:r>
            <a:r>
              <a:rPr b="1" lang="en-US" sz="2100">
                <a:solidFill>
                  <a:schemeClr val="dk1"/>
                </a:solidFill>
              </a:rPr>
              <a:t>1,378,980 euros</a:t>
            </a:r>
            <a:r>
              <a:rPr lang="en-US" sz="2100">
                <a:solidFill>
                  <a:schemeClr val="dk1"/>
                </a:solidFill>
              </a:rPr>
              <a:t>  in the high group (10–13 promotions) and further down to </a:t>
            </a:r>
            <a:r>
              <a:rPr b="1" lang="en-US" sz="2100">
                <a:solidFill>
                  <a:schemeClr val="dk1"/>
                </a:solidFill>
              </a:rPr>
              <a:t>233,050 euros</a:t>
            </a:r>
            <a:r>
              <a:rPr lang="en-US" sz="2100">
                <a:solidFill>
                  <a:schemeClr val="dk1"/>
                </a:solidFill>
              </a:rPr>
              <a:t> for those receiving more than 14. This trend indicates a risk of promotion fatigue, where too much communication may lead to disengagement or annoyance, thereby reducing sales effectiveness.</a:t>
            </a:r>
            <a:endParaRPr sz="2100">
              <a:solidFill>
                <a:schemeClr val="dk1"/>
              </a:solidFill>
            </a:endParaRPr>
          </a:p>
          <a:p>
            <a:pPr indent="-361950" lvl="0" marL="457200" rtl="0" algn="l">
              <a:lnSpc>
                <a:spcPct val="115000"/>
              </a:lnSpc>
              <a:spcBef>
                <a:spcPts val="0"/>
              </a:spcBef>
              <a:spcAft>
                <a:spcPts val="0"/>
              </a:spcAft>
              <a:buClr>
                <a:srgbClr val="1F1F1F"/>
              </a:buClr>
              <a:buSzPts val="2100"/>
              <a:buChar char="●"/>
            </a:pPr>
            <a:r>
              <a:rPr lang="en-US" sz="2100">
                <a:solidFill>
                  <a:schemeClr val="dk1"/>
                </a:solidFill>
              </a:rPr>
              <a:t>To optimize performance, the bank should </a:t>
            </a:r>
            <a:r>
              <a:rPr b="1" lang="en-US" sz="2100">
                <a:solidFill>
                  <a:schemeClr val="dk1"/>
                </a:solidFill>
              </a:rPr>
              <a:t>focus its promotional strategy within this effective range</a:t>
            </a:r>
            <a:r>
              <a:rPr lang="en-US" sz="2100">
                <a:solidFill>
                  <a:schemeClr val="dk1"/>
                </a:solidFill>
              </a:rPr>
              <a:t>, while also </a:t>
            </a:r>
            <a:r>
              <a:rPr b="1" lang="en-US" sz="2100">
                <a:solidFill>
                  <a:schemeClr val="dk1"/>
                </a:solidFill>
              </a:rPr>
              <a:t>monitoring customer response patterns</a:t>
            </a:r>
            <a:r>
              <a:rPr lang="en-US" sz="2100">
                <a:solidFill>
                  <a:schemeClr val="dk1"/>
                </a:solidFill>
              </a:rPr>
              <a:t> and </a:t>
            </a:r>
            <a:r>
              <a:rPr b="1" lang="en-US" sz="2100">
                <a:solidFill>
                  <a:schemeClr val="dk1"/>
                </a:solidFill>
              </a:rPr>
              <a:t>personalizing communication</a:t>
            </a:r>
            <a:r>
              <a:rPr lang="en-US" sz="2100">
                <a:solidFill>
                  <a:schemeClr val="dk1"/>
                </a:solidFill>
              </a:rPr>
              <a:t> based on engagement behavior. Balancing frequency with message relevance will help maintain customer interest and drive sustained sales</a:t>
            </a:r>
            <a:endParaRPr sz="2100">
              <a:solidFill>
                <a:srgbClr val="1F1F1F"/>
              </a:solidFill>
            </a:endParaRPr>
          </a:p>
        </p:txBody>
      </p:sp>
      <p:pic>
        <p:nvPicPr>
          <p:cNvPr id="596" name="Google Shape;596;p49"/>
          <p:cNvPicPr preferRelativeResize="0"/>
          <p:nvPr/>
        </p:nvPicPr>
        <p:blipFill>
          <a:blip r:embed="rId4">
            <a:alphaModFix/>
          </a:blip>
          <a:stretch>
            <a:fillRect/>
          </a:stretch>
        </p:blipFill>
        <p:spPr>
          <a:xfrm>
            <a:off x="409725" y="7666362"/>
            <a:ext cx="5216225" cy="2024925"/>
          </a:xfrm>
          <a:prstGeom prst="rect">
            <a:avLst/>
          </a:prstGeom>
          <a:noFill/>
          <a:ln>
            <a:noFill/>
          </a:ln>
        </p:spPr>
      </p:pic>
      <p:pic>
        <p:nvPicPr>
          <p:cNvPr id="597" name="Google Shape;597;p49"/>
          <p:cNvPicPr preferRelativeResize="0"/>
          <p:nvPr/>
        </p:nvPicPr>
        <p:blipFill>
          <a:blip r:embed="rId5">
            <a:alphaModFix/>
          </a:blip>
          <a:stretch>
            <a:fillRect/>
          </a:stretch>
        </p:blipFill>
        <p:spPr>
          <a:xfrm>
            <a:off x="292200" y="1929115"/>
            <a:ext cx="8534399" cy="5554759"/>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pic>
        <p:nvPicPr>
          <p:cNvPr id="602" name="Google Shape;602;p50"/>
          <p:cNvPicPr preferRelativeResize="0"/>
          <p:nvPr/>
        </p:nvPicPr>
        <p:blipFill>
          <a:blip r:embed="rId3">
            <a:alphaModFix amt="86000"/>
          </a:blip>
          <a:stretch>
            <a:fillRect/>
          </a:stretch>
        </p:blipFill>
        <p:spPr>
          <a:xfrm>
            <a:off x="0" y="-1312"/>
            <a:ext cx="18288000" cy="10289624"/>
          </a:xfrm>
          <a:prstGeom prst="rect">
            <a:avLst/>
          </a:prstGeom>
          <a:noFill/>
          <a:ln>
            <a:noFill/>
          </a:ln>
        </p:spPr>
      </p:pic>
      <p:sp>
        <p:nvSpPr>
          <p:cNvPr id="603" name="Google Shape;603;p50"/>
          <p:cNvSpPr txBox="1"/>
          <p:nvPr/>
        </p:nvSpPr>
        <p:spPr>
          <a:xfrm>
            <a:off x="8641550" y="4606050"/>
            <a:ext cx="9336600" cy="21498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7200">
                <a:solidFill>
                  <a:schemeClr val="lt1"/>
                </a:solidFill>
                <a:latin typeface="Poppins"/>
                <a:ea typeface="Poppins"/>
                <a:cs typeface="Poppins"/>
                <a:sym typeface="Poppins"/>
              </a:rPr>
              <a:t>Findings and Recommendations</a:t>
            </a:r>
            <a:endParaRPr b="1" sz="7200">
              <a:solidFill>
                <a:schemeClr val="lt1"/>
              </a:solidFill>
              <a:latin typeface="Poppins"/>
              <a:ea typeface="Poppins"/>
              <a:cs typeface="Poppins"/>
              <a:sym typeface="Poppins"/>
            </a:endParaRPr>
          </a:p>
        </p:txBody>
      </p:sp>
      <p:grpSp>
        <p:nvGrpSpPr>
          <p:cNvPr id="604" name="Google Shape;604;p50"/>
          <p:cNvGrpSpPr/>
          <p:nvPr/>
        </p:nvGrpSpPr>
        <p:grpSpPr>
          <a:xfrm>
            <a:off x="-2083212" y="14993406"/>
            <a:ext cx="22454487" cy="11856580"/>
            <a:chOff x="0" y="-38100"/>
            <a:chExt cx="5913900" cy="3122700"/>
          </a:xfrm>
        </p:grpSpPr>
        <p:sp>
          <p:nvSpPr>
            <p:cNvPr id="605" name="Google Shape;605;p50"/>
            <p:cNvSpPr/>
            <p:nvPr/>
          </p:nvSpPr>
          <p:spPr>
            <a:xfrm>
              <a:off x="0" y="0"/>
              <a:ext cx="5913785" cy="3084567"/>
            </a:xfrm>
            <a:custGeom>
              <a:rect b="b" l="l" r="r" t="t"/>
              <a:pathLst>
                <a:path extrusionOk="0" h="3084567" w="5913785">
                  <a:moveTo>
                    <a:pt x="0" y="0"/>
                  </a:moveTo>
                  <a:lnTo>
                    <a:pt x="5913785" y="0"/>
                  </a:lnTo>
                  <a:lnTo>
                    <a:pt x="5913785" y="3084567"/>
                  </a:lnTo>
                  <a:lnTo>
                    <a:pt x="0" y="3084567"/>
                  </a:lnTo>
                  <a:close/>
                </a:path>
              </a:pathLst>
            </a:custGeom>
            <a:solidFill>
              <a:srgbClr val="AAD7D4">
                <a:alpha val="28240"/>
              </a:srgbClr>
            </a:solidFill>
            <a:ln>
              <a:noFill/>
            </a:ln>
          </p:spPr>
        </p:sp>
        <p:sp>
          <p:nvSpPr>
            <p:cNvPr id="606" name="Google Shape;606;p50"/>
            <p:cNvSpPr txBox="1"/>
            <p:nvPr/>
          </p:nvSpPr>
          <p:spPr>
            <a:xfrm>
              <a:off x="0" y="-38100"/>
              <a:ext cx="5913900" cy="3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sp>
        <p:nvSpPr>
          <p:cNvPr id="611" name="Google Shape;611;p51"/>
          <p:cNvSpPr txBox="1"/>
          <p:nvPr/>
        </p:nvSpPr>
        <p:spPr>
          <a:xfrm>
            <a:off x="464950" y="2133600"/>
            <a:ext cx="11353800" cy="26922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Boomers and Gen-X are the primary revenue drivers</a:t>
            </a:r>
            <a:r>
              <a:rPr lang="en-US" sz="1800">
                <a:solidFill>
                  <a:schemeClr val="dk1"/>
                </a:solidFill>
              </a:rPr>
              <a:t>, contributing a combined </a:t>
            </a:r>
            <a:r>
              <a:rPr b="1" lang="en-US" sz="1800">
                <a:solidFill>
                  <a:schemeClr val="dk1"/>
                </a:solidFill>
              </a:rPr>
              <a:t>82.84% of total sales</a:t>
            </a:r>
            <a:r>
              <a:rPr lang="en-US" sz="1800">
                <a:solidFill>
                  <a:schemeClr val="dk1"/>
                </a:solidFill>
              </a:rPr>
              <a:t>, with both showing high average sales per client. </a:t>
            </a:r>
            <a:r>
              <a:rPr b="1" lang="en-US" sz="1800">
                <a:solidFill>
                  <a:schemeClr val="dk1"/>
                </a:solidFill>
              </a:rPr>
              <a:t>Gen-Z shows the highest average sales per client (33,416 euros)</a:t>
            </a:r>
            <a:r>
              <a:rPr lang="en-US" sz="1800">
                <a:solidFill>
                  <a:schemeClr val="dk1"/>
                </a:solidFill>
              </a:rPr>
              <a:t>, though likely skewed by a few high-value outliers — signaling </a:t>
            </a:r>
            <a:r>
              <a:rPr b="1" lang="en-US" sz="1800">
                <a:solidFill>
                  <a:schemeClr val="dk1"/>
                </a:solidFill>
              </a:rPr>
              <a:t>early potential</a:t>
            </a:r>
            <a:r>
              <a:rPr lang="en-US" sz="1800">
                <a:solidFill>
                  <a:schemeClr val="dk1"/>
                </a:solidFill>
              </a:rPr>
              <a:t> for future high-value growth.</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Promotional effectiveness peaks at 6–9 messages/year</a:t>
            </a:r>
            <a:r>
              <a:rPr lang="en-US" sz="1800">
                <a:solidFill>
                  <a:schemeClr val="dk1"/>
                </a:solidFill>
              </a:rPr>
              <a:t>, generating the highest total sales (</a:t>
            </a:r>
            <a:r>
              <a:rPr b="1" lang="en-US" sz="1800">
                <a:solidFill>
                  <a:schemeClr val="dk1"/>
                </a:solidFill>
              </a:rPr>
              <a:t>8M euros</a:t>
            </a:r>
            <a:r>
              <a:rPr lang="en-US" sz="1800">
                <a:solidFill>
                  <a:schemeClr val="dk1"/>
                </a:solidFill>
              </a:rPr>
              <a:t>), while </a:t>
            </a:r>
            <a:r>
              <a:rPr b="1" lang="en-US" sz="1800">
                <a:solidFill>
                  <a:schemeClr val="dk1"/>
                </a:solidFill>
              </a:rPr>
              <a:t>exceeding 9 promotions leads to a sharp sales decline</a:t>
            </a:r>
            <a:r>
              <a:rPr lang="en-US" sz="1800">
                <a:solidFill>
                  <a:schemeClr val="dk1"/>
                </a:solidFill>
              </a:rPr>
              <a:t>, indicating </a:t>
            </a:r>
            <a:r>
              <a:rPr b="1" lang="en-US" sz="1800">
                <a:solidFill>
                  <a:schemeClr val="dk1"/>
                </a:solidFill>
              </a:rPr>
              <a:t>promotion fatigue</a:t>
            </a:r>
            <a:r>
              <a:rPr lang="en-US" sz="1800">
                <a:solidFill>
                  <a:schemeClr val="dk1"/>
                </a:solidFill>
              </a:rPr>
              <a:t>.</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Female</a:t>
            </a:r>
            <a:r>
              <a:rPr lang="en-US" sz="1800">
                <a:solidFill>
                  <a:schemeClr val="dk1"/>
                </a:solidFill>
              </a:rPr>
              <a:t> clients demonstrate </a:t>
            </a:r>
            <a:r>
              <a:rPr b="1" lang="en-US" sz="1800">
                <a:solidFill>
                  <a:schemeClr val="dk1"/>
                </a:solidFill>
              </a:rPr>
              <a:t>more consistent profitability</a:t>
            </a:r>
            <a:r>
              <a:rPr lang="en-US" sz="1800">
                <a:solidFill>
                  <a:schemeClr val="dk1"/>
                </a:solidFill>
              </a:rPr>
              <a:t> than males, with higher median profit and tighter distribution—indicating stronger long-term value potential.</a:t>
            </a:r>
            <a:endParaRPr sz="1800">
              <a:solidFill>
                <a:schemeClr val="dk1"/>
              </a:solidFill>
            </a:endParaRPr>
          </a:p>
        </p:txBody>
      </p:sp>
      <p:sp>
        <p:nvSpPr>
          <p:cNvPr id="612" name="Google Shape;612;p51"/>
          <p:cNvSpPr txBox="1"/>
          <p:nvPr/>
        </p:nvSpPr>
        <p:spPr>
          <a:xfrm>
            <a:off x="457200" y="5636100"/>
            <a:ext cx="11514000" cy="3648000"/>
          </a:xfrm>
          <a:prstGeom prst="rect">
            <a:avLst/>
          </a:prstGeom>
          <a:noFill/>
          <a:ln>
            <a:noFill/>
          </a:ln>
        </p:spPr>
        <p:txBody>
          <a:bodyPr anchorCtr="0" anchor="t" bIns="91425" lIns="91425" spcFirstLastPara="1" rIns="91425" wrap="square" tIns="91425">
            <a:spAutoFit/>
          </a:bodyPr>
          <a:lstStyle/>
          <a:p>
            <a:pPr indent="-342900" lvl="0" marL="457200" rtl="0" algn="l">
              <a:lnSpc>
                <a:spcPct val="115000"/>
              </a:lnSpc>
              <a:spcBef>
                <a:spcPts val="1200"/>
              </a:spcBef>
              <a:spcAft>
                <a:spcPts val="0"/>
              </a:spcAft>
              <a:buClr>
                <a:schemeClr val="dk1"/>
              </a:buClr>
              <a:buSzPts val="1800"/>
              <a:buChar char="➔"/>
            </a:pPr>
            <a:r>
              <a:rPr b="1" lang="en-US" sz="1800">
                <a:solidFill>
                  <a:schemeClr val="dk1"/>
                </a:solidFill>
              </a:rPr>
              <a:t>Focus on retaining Boomers and Gen-X</a:t>
            </a:r>
            <a:r>
              <a:rPr lang="en-US" sz="1800">
                <a:solidFill>
                  <a:schemeClr val="dk1"/>
                </a:solidFill>
              </a:rPr>
              <a:t> by offering </a:t>
            </a:r>
            <a:r>
              <a:rPr b="1" lang="en-US" sz="1800">
                <a:solidFill>
                  <a:schemeClr val="dk1"/>
                </a:solidFill>
              </a:rPr>
              <a:t>personalized loyalty programs and age-friendly services</a:t>
            </a:r>
            <a:r>
              <a:rPr lang="en-US" sz="1800">
                <a:solidFill>
                  <a:schemeClr val="dk1"/>
                </a:solidFill>
              </a:rPr>
              <a:t>, such as priority assistance, simplified processes, or exclusive financial benefits. These tailored conveniences can strengthen emotional connection, reinforce loyalty, and sustain revenue from these high-value segments.</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Design 6–9 messages/year promotional campaigns tailored to individual client behavior</a:t>
            </a:r>
            <a:r>
              <a:rPr lang="en-US" sz="1800">
                <a:solidFill>
                  <a:schemeClr val="dk1"/>
                </a:solidFill>
              </a:rPr>
              <a:t>, launching each campaign during their personal peak engagement periods. Use transaction history, channel preference, and responsiveness patterns to optimize content, delivery timing, and frequency—ensuring relevance while avoiding communication fatigue.</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US" sz="1800">
                <a:solidFill>
                  <a:schemeClr val="dk1"/>
                </a:solidFill>
              </a:rPr>
              <a:t>Launch targeted campaigns for female clients</a:t>
            </a:r>
            <a:r>
              <a:rPr lang="en-US" sz="1800">
                <a:solidFill>
                  <a:schemeClr val="dk1"/>
                </a:solidFill>
              </a:rPr>
              <a:t>, such as a </a:t>
            </a:r>
            <a:r>
              <a:rPr b="1" lang="en-US" sz="1800">
                <a:solidFill>
                  <a:schemeClr val="dk1"/>
                </a:solidFill>
              </a:rPr>
              <a:t>"RevoLadies Club"</a:t>
            </a:r>
            <a:r>
              <a:rPr lang="en-US" sz="1800">
                <a:solidFill>
                  <a:schemeClr val="dk1"/>
                </a:solidFill>
              </a:rPr>
              <a:t> or </a:t>
            </a:r>
            <a:r>
              <a:rPr b="1" lang="en-US" sz="1800">
                <a:solidFill>
                  <a:schemeClr val="dk1"/>
                </a:solidFill>
              </a:rPr>
              <a:t>"Women &amp; Wealth" program</a:t>
            </a:r>
            <a:r>
              <a:rPr lang="en-US" sz="1800">
                <a:solidFill>
                  <a:schemeClr val="dk1"/>
                </a:solidFill>
              </a:rPr>
              <a:t>, which offer personalized financial perks, community-based benefits, and lifestyle-aligned services—leveraging their consistent profitability for long-term value.</a:t>
            </a:r>
            <a:endParaRPr sz="1800">
              <a:solidFill>
                <a:schemeClr val="dk1"/>
              </a:solidFill>
            </a:endParaRPr>
          </a:p>
        </p:txBody>
      </p:sp>
      <p:sp>
        <p:nvSpPr>
          <p:cNvPr id="613" name="Google Shape;613;p51"/>
          <p:cNvSpPr txBox="1"/>
          <p:nvPr/>
        </p:nvSpPr>
        <p:spPr>
          <a:xfrm>
            <a:off x="464949" y="355125"/>
            <a:ext cx="115140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Findings and Recommendations</a:t>
            </a:r>
            <a:endParaRPr sz="5000">
              <a:solidFill>
                <a:schemeClr val="accent6"/>
              </a:solidFill>
            </a:endParaRPr>
          </a:p>
        </p:txBody>
      </p:sp>
      <p:sp>
        <p:nvSpPr>
          <p:cNvPr id="614" name="Google Shape;614;p51"/>
          <p:cNvSpPr txBox="1"/>
          <p:nvPr/>
        </p:nvSpPr>
        <p:spPr>
          <a:xfrm>
            <a:off x="409725" y="96362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pic>
        <p:nvPicPr>
          <p:cNvPr id="615" name="Google Shape;615;p51"/>
          <p:cNvPicPr preferRelativeResize="0"/>
          <p:nvPr/>
        </p:nvPicPr>
        <p:blipFill rotWithShape="1">
          <a:blip r:embed="rId4">
            <a:alphaModFix amt="85000"/>
          </a:blip>
          <a:srcRect b="0" l="15376" r="-2250" t="0"/>
          <a:stretch/>
        </p:blipFill>
        <p:spPr>
          <a:xfrm>
            <a:off x="12493700" y="0"/>
            <a:ext cx="5957801" cy="10286999"/>
          </a:xfrm>
          <a:prstGeom prst="rect">
            <a:avLst/>
          </a:prstGeom>
          <a:noFill/>
          <a:ln>
            <a:noFill/>
          </a:ln>
        </p:spPr>
      </p:pic>
      <p:pic>
        <p:nvPicPr>
          <p:cNvPr id="616" name="Google Shape;616;p51"/>
          <p:cNvPicPr preferRelativeResize="0"/>
          <p:nvPr/>
        </p:nvPicPr>
        <p:blipFill>
          <a:blip r:embed="rId5">
            <a:alphaModFix/>
          </a:blip>
          <a:stretch>
            <a:fillRect/>
          </a:stretch>
        </p:blipFill>
        <p:spPr>
          <a:xfrm>
            <a:off x="409725" y="1387201"/>
            <a:ext cx="746400" cy="746400"/>
          </a:xfrm>
          <a:prstGeom prst="rect">
            <a:avLst/>
          </a:prstGeom>
          <a:noFill/>
          <a:ln>
            <a:noFill/>
          </a:ln>
        </p:spPr>
      </p:pic>
      <p:sp>
        <p:nvSpPr>
          <p:cNvPr id="617" name="Google Shape;617;p51"/>
          <p:cNvSpPr txBox="1"/>
          <p:nvPr/>
        </p:nvSpPr>
        <p:spPr>
          <a:xfrm>
            <a:off x="1211350" y="1483350"/>
            <a:ext cx="64482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2400">
                <a:solidFill>
                  <a:schemeClr val="accent6"/>
                </a:solidFill>
              </a:rPr>
              <a:t>Top 3 Key Findings</a:t>
            </a:r>
            <a:endParaRPr sz="2400">
              <a:solidFill>
                <a:schemeClr val="accent6"/>
              </a:solidFill>
            </a:endParaRPr>
          </a:p>
        </p:txBody>
      </p:sp>
      <p:sp>
        <p:nvSpPr>
          <p:cNvPr id="618" name="Google Shape;618;p51"/>
          <p:cNvSpPr txBox="1"/>
          <p:nvPr/>
        </p:nvSpPr>
        <p:spPr>
          <a:xfrm>
            <a:off x="1211350" y="5082000"/>
            <a:ext cx="53622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rPr b="1" lang="en-US" sz="2400">
                <a:solidFill>
                  <a:schemeClr val="accent6"/>
                </a:solidFill>
              </a:rPr>
              <a:t>Top 3 Recommended Actions</a:t>
            </a:r>
            <a:endParaRPr sz="2400">
              <a:solidFill>
                <a:schemeClr val="accent6"/>
              </a:solidFill>
            </a:endParaRPr>
          </a:p>
        </p:txBody>
      </p:sp>
      <p:pic>
        <p:nvPicPr>
          <p:cNvPr id="619" name="Google Shape;619;p51"/>
          <p:cNvPicPr preferRelativeResize="0"/>
          <p:nvPr/>
        </p:nvPicPr>
        <p:blipFill>
          <a:blip r:embed="rId6">
            <a:alphaModFix/>
          </a:blip>
          <a:stretch>
            <a:fillRect/>
          </a:stretch>
        </p:blipFill>
        <p:spPr>
          <a:xfrm>
            <a:off x="464947" y="4985846"/>
            <a:ext cx="746400" cy="7464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6"/>
          <p:cNvSpPr/>
          <p:nvPr/>
        </p:nvSpPr>
        <p:spPr>
          <a:xfrm>
            <a:off x="10082784" y="6611964"/>
            <a:ext cx="6831331" cy="2128677"/>
          </a:xfrm>
          <a:custGeom>
            <a:rect b="b" l="l" r="r" t="t"/>
            <a:pathLst>
              <a:path extrusionOk="0"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F79646">
              <a:alpha val="607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6"/>
          <p:cNvSpPr/>
          <p:nvPr/>
        </p:nvSpPr>
        <p:spPr>
          <a:xfrm>
            <a:off x="10082784" y="1680927"/>
            <a:ext cx="6831331" cy="2128677"/>
          </a:xfrm>
          <a:custGeom>
            <a:rect b="b" l="l" r="r" t="t"/>
            <a:pathLst>
              <a:path extrusionOk="0"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F79646">
              <a:alpha val="607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6"/>
          <p:cNvSpPr/>
          <p:nvPr/>
        </p:nvSpPr>
        <p:spPr>
          <a:xfrm>
            <a:off x="10685802" y="2275139"/>
            <a:ext cx="1023822" cy="839534"/>
          </a:xfrm>
          <a:custGeom>
            <a:rect b="b" l="l" r="r" t="t"/>
            <a:pathLst>
              <a:path extrusionOk="0" h="839534" w="1023822">
                <a:moveTo>
                  <a:pt x="0" y="0"/>
                </a:moveTo>
                <a:lnTo>
                  <a:pt x="1023822" y="0"/>
                </a:lnTo>
                <a:lnTo>
                  <a:pt x="1023822" y="839533"/>
                </a:lnTo>
                <a:lnTo>
                  <a:pt x="0" y="839533"/>
                </a:lnTo>
                <a:lnTo>
                  <a:pt x="0" y="0"/>
                </a:lnTo>
                <a:close/>
              </a:path>
            </a:pathLst>
          </a:custGeom>
          <a:blipFill rotWithShape="1">
            <a:blip r:embed="rId3">
              <a:alphaModFix/>
            </a:blip>
            <a:stretch>
              <a:fillRect b="0" l="0" r="0" t="0"/>
            </a:stretch>
          </a:blipFill>
          <a:ln>
            <a:noFill/>
          </a:ln>
        </p:spPr>
      </p:sp>
      <p:sp>
        <p:nvSpPr>
          <p:cNvPr id="119" name="Google Shape;119;p16"/>
          <p:cNvSpPr/>
          <p:nvPr/>
        </p:nvSpPr>
        <p:spPr>
          <a:xfrm>
            <a:off x="10083134" y="4079914"/>
            <a:ext cx="6830645" cy="2128464"/>
          </a:xfrm>
          <a:custGeom>
            <a:rect b="b" l="l" r="r" t="t"/>
            <a:pathLst>
              <a:path extrusionOk="0" h="712528" w="2286638">
                <a:moveTo>
                  <a:pt x="56670" y="0"/>
                </a:moveTo>
                <a:lnTo>
                  <a:pt x="2229968" y="0"/>
                </a:lnTo>
                <a:cubicBezTo>
                  <a:pt x="2261266" y="0"/>
                  <a:pt x="2286638" y="25372"/>
                  <a:pt x="2286638" y="56670"/>
                </a:cubicBezTo>
                <a:lnTo>
                  <a:pt x="2286638" y="655858"/>
                </a:lnTo>
                <a:cubicBezTo>
                  <a:pt x="2286638" y="670888"/>
                  <a:pt x="2280667" y="685302"/>
                  <a:pt x="2270040" y="695930"/>
                </a:cubicBezTo>
                <a:cubicBezTo>
                  <a:pt x="2259412" y="706557"/>
                  <a:pt x="2244998" y="712528"/>
                  <a:pt x="2229968" y="712528"/>
                </a:cubicBezTo>
                <a:lnTo>
                  <a:pt x="56670" y="712528"/>
                </a:lnTo>
                <a:cubicBezTo>
                  <a:pt x="25372" y="712528"/>
                  <a:pt x="0" y="687156"/>
                  <a:pt x="0" y="655858"/>
                </a:cubicBezTo>
                <a:lnTo>
                  <a:pt x="0" y="56670"/>
                </a:lnTo>
                <a:cubicBezTo>
                  <a:pt x="0" y="41640"/>
                  <a:pt x="5971" y="27226"/>
                  <a:pt x="16598" y="16598"/>
                </a:cubicBezTo>
                <a:cubicBezTo>
                  <a:pt x="27226" y="5971"/>
                  <a:pt x="41640" y="0"/>
                  <a:pt x="56670" y="0"/>
                </a:cubicBezTo>
                <a:close/>
              </a:path>
            </a:pathLst>
          </a:custGeom>
          <a:solidFill>
            <a:srgbClr val="F79646">
              <a:alpha val="6075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6"/>
          <p:cNvSpPr/>
          <p:nvPr/>
        </p:nvSpPr>
        <p:spPr>
          <a:xfrm>
            <a:off x="10677950" y="4517864"/>
            <a:ext cx="1031674" cy="1252584"/>
          </a:xfrm>
          <a:custGeom>
            <a:rect b="b" l="l" r="r" t="t"/>
            <a:pathLst>
              <a:path extrusionOk="0" h="1252584" w="1031674">
                <a:moveTo>
                  <a:pt x="0" y="0"/>
                </a:moveTo>
                <a:lnTo>
                  <a:pt x="1031674" y="0"/>
                </a:lnTo>
                <a:lnTo>
                  <a:pt x="1031674" y="1252585"/>
                </a:lnTo>
                <a:lnTo>
                  <a:pt x="0" y="1252585"/>
                </a:lnTo>
                <a:lnTo>
                  <a:pt x="0" y="0"/>
                </a:lnTo>
                <a:close/>
              </a:path>
            </a:pathLst>
          </a:custGeom>
          <a:blipFill rotWithShape="1">
            <a:blip r:embed="rId4">
              <a:alphaModFix/>
            </a:blip>
            <a:stretch>
              <a:fillRect b="0" l="0" r="0" t="0"/>
            </a:stretch>
          </a:blipFill>
          <a:ln>
            <a:noFill/>
          </a:ln>
        </p:spPr>
      </p:sp>
      <p:sp>
        <p:nvSpPr>
          <p:cNvPr id="121" name="Google Shape;121;p16"/>
          <p:cNvSpPr/>
          <p:nvPr/>
        </p:nvSpPr>
        <p:spPr>
          <a:xfrm>
            <a:off x="10497275" y="7308439"/>
            <a:ext cx="1400875" cy="924578"/>
          </a:xfrm>
          <a:custGeom>
            <a:rect b="b" l="l" r="r" t="t"/>
            <a:pathLst>
              <a:path extrusionOk="0" h="924578" w="1400875">
                <a:moveTo>
                  <a:pt x="0" y="0"/>
                </a:moveTo>
                <a:lnTo>
                  <a:pt x="1400875" y="0"/>
                </a:lnTo>
                <a:lnTo>
                  <a:pt x="1400875" y="924577"/>
                </a:lnTo>
                <a:lnTo>
                  <a:pt x="0" y="924577"/>
                </a:lnTo>
                <a:lnTo>
                  <a:pt x="0" y="0"/>
                </a:lnTo>
                <a:close/>
              </a:path>
            </a:pathLst>
          </a:custGeom>
          <a:blipFill rotWithShape="1">
            <a:blip r:embed="rId5">
              <a:alphaModFix/>
            </a:blip>
            <a:stretch>
              <a:fillRect b="0" l="0" r="0" t="0"/>
            </a:stretch>
          </a:blipFill>
          <a:ln>
            <a:noFill/>
          </a:ln>
        </p:spPr>
      </p:sp>
      <p:sp>
        <p:nvSpPr>
          <p:cNvPr id="122" name="Google Shape;122;p16"/>
          <p:cNvSpPr txBox="1"/>
          <p:nvPr/>
        </p:nvSpPr>
        <p:spPr>
          <a:xfrm>
            <a:off x="1090787" y="3650009"/>
            <a:ext cx="8537400" cy="2988300"/>
          </a:xfrm>
          <a:prstGeom prst="rect">
            <a:avLst/>
          </a:prstGeom>
          <a:noFill/>
          <a:ln>
            <a:noFill/>
          </a:ln>
        </p:spPr>
        <p:txBody>
          <a:bodyPr anchorCtr="0" anchor="t" bIns="0" lIns="0" spcFirstLastPara="1" rIns="0" wrap="square" tIns="0">
            <a:spAutoFit/>
          </a:bodyPr>
          <a:lstStyle/>
          <a:p>
            <a:pPr indent="0" lvl="0" marL="0" marR="0" rtl="0" algn="l">
              <a:lnSpc>
                <a:spcPct val="113999"/>
              </a:lnSpc>
              <a:spcBef>
                <a:spcPts val="0"/>
              </a:spcBef>
              <a:spcAft>
                <a:spcPts val="0"/>
              </a:spcAft>
              <a:buNone/>
            </a:pPr>
            <a:r>
              <a:rPr b="1" lang="en-US" sz="9072">
                <a:solidFill>
                  <a:schemeClr val="dk2"/>
                </a:solidFill>
                <a:latin typeface="Poppins"/>
                <a:ea typeface="Poppins"/>
                <a:cs typeface="Poppins"/>
                <a:sym typeface="Poppins"/>
              </a:rPr>
              <a:t>Goal of The </a:t>
            </a:r>
            <a:r>
              <a:rPr b="1" lang="en-US" sz="9072">
                <a:solidFill>
                  <a:schemeClr val="accent6"/>
                </a:solidFill>
                <a:latin typeface="Poppins"/>
                <a:ea typeface="Poppins"/>
                <a:cs typeface="Poppins"/>
                <a:sym typeface="Poppins"/>
              </a:rPr>
              <a:t>Analysis</a:t>
            </a:r>
            <a:endParaRPr sz="2000">
              <a:solidFill>
                <a:schemeClr val="accent6"/>
              </a:solidFill>
            </a:endParaRPr>
          </a:p>
        </p:txBody>
      </p:sp>
      <p:sp>
        <p:nvSpPr>
          <p:cNvPr id="123" name="Google Shape;123;p16"/>
          <p:cNvSpPr txBox="1"/>
          <p:nvPr/>
        </p:nvSpPr>
        <p:spPr>
          <a:xfrm>
            <a:off x="12526866" y="2032452"/>
            <a:ext cx="3556800" cy="1438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100">
                <a:solidFill>
                  <a:srgbClr val="374151"/>
                </a:solidFill>
                <a:latin typeface="Roboto"/>
                <a:ea typeface="Roboto"/>
                <a:cs typeface="Roboto"/>
                <a:sym typeface="Roboto"/>
              </a:rPr>
              <a:t>Analyze sales data over the past three years to identify trends, patterns, and overall performance.</a:t>
            </a:r>
            <a:endParaRPr sz="2100">
              <a:solidFill>
                <a:srgbClr val="1C2120"/>
              </a:solidFill>
              <a:latin typeface="DM Sans"/>
              <a:ea typeface="DM Sans"/>
              <a:cs typeface="DM Sans"/>
              <a:sym typeface="DM Sans"/>
            </a:endParaRPr>
          </a:p>
        </p:txBody>
      </p:sp>
      <p:sp>
        <p:nvSpPr>
          <p:cNvPr id="124" name="Google Shape;124;p16"/>
          <p:cNvSpPr txBox="1"/>
          <p:nvPr/>
        </p:nvSpPr>
        <p:spPr>
          <a:xfrm>
            <a:off x="12631241" y="6957046"/>
            <a:ext cx="3556800" cy="14385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100">
                <a:solidFill>
                  <a:srgbClr val="374151"/>
                </a:solidFill>
                <a:latin typeface="Roboto"/>
                <a:ea typeface="Roboto"/>
                <a:cs typeface="Roboto"/>
                <a:sym typeface="Roboto"/>
              </a:rPr>
              <a:t>Create customer segmentation  based on demographics, behaviors, and purchasing patterns.</a:t>
            </a:r>
            <a:endParaRPr sz="2100">
              <a:solidFill>
                <a:srgbClr val="1C2120"/>
              </a:solidFill>
              <a:latin typeface="DM Sans"/>
              <a:ea typeface="DM Sans"/>
              <a:cs typeface="DM Sans"/>
              <a:sym typeface="DM Sans"/>
            </a:endParaRPr>
          </a:p>
        </p:txBody>
      </p:sp>
      <p:sp>
        <p:nvSpPr>
          <p:cNvPr id="125" name="Google Shape;125;p16"/>
          <p:cNvSpPr txBox="1"/>
          <p:nvPr/>
        </p:nvSpPr>
        <p:spPr>
          <a:xfrm>
            <a:off x="12631241" y="4397253"/>
            <a:ext cx="3556800" cy="18102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0"/>
              </a:spcBef>
              <a:spcAft>
                <a:spcPts val="0"/>
              </a:spcAft>
              <a:buNone/>
            </a:pPr>
            <a:r>
              <a:rPr lang="en-US" sz="2100">
                <a:solidFill>
                  <a:srgbClr val="374151"/>
                </a:solidFill>
                <a:latin typeface="Roboto"/>
                <a:ea typeface="Roboto"/>
                <a:cs typeface="Roboto"/>
                <a:sym typeface="Roboto"/>
              </a:rPr>
              <a:t>Identify potential gaps or opportunities for encouraging more frequent use of credit cards.</a:t>
            </a:r>
            <a:endParaRPr sz="2100">
              <a:solidFill>
                <a:srgbClr val="374151"/>
              </a:solidFill>
              <a:latin typeface="Roboto"/>
              <a:ea typeface="Roboto"/>
              <a:cs typeface="Roboto"/>
              <a:sym typeface="Roboto"/>
            </a:endParaRPr>
          </a:p>
          <a:p>
            <a:pPr indent="0" lvl="0" marL="0" marR="0" rtl="0" algn="just">
              <a:lnSpc>
                <a:spcPct val="135011"/>
              </a:lnSpc>
              <a:spcBef>
                <a:spcPts val="0"/>
              </a:spcBef>
              <a:spcAft>
                <a:spcPts val="0"/>
              </a:spcAft>
              <a:buNone/>
            </a:pPr>
            <a:r>
              <a:t/>
            </a:r>
            <a:endParaRPr sz="2100">
              <a:solidFill>
                <a:srgbClr val="1C2120"/>
              </a:solidFill>
              <a:latin typeface="DM Sans"/>
              <a:ea typeface="DM Sans"/>
              <a:cs typeface="DM Sans"/>
              <a:sym typeface="DM Sans"/>
            </a:endParaRPr>
          </a:p>
        </p:txBody>
      </p:sp>
      <p:cxnSp>
        <p:nvCxnSpPr>
          <p:cNvPr id="126" name="Google Shape;126;p16"/>
          <p:cNvCxnSpPr/>
          <p:nvPr/>
        </p:nvCxnSpPr>
        <p:spPr>
          <a:xfrm rot="10800000">
            <a:off x="12118262" y="2375876"/>
            <a:ext cx="0" cy="738797"/>
          </a:xfrm>
          <a:prstGeom prst="straightConnector1">
            <a:avLst/>
          </a:prstGeom>
          <a:noFill/>
          <a:ln cap="flat" cmpd="sng" w="38100">
            <a:solidFill>
              <a:srgbClr val="000000"/>
            </a:solidFill>
            <a:prstDash val="solid"/>
            <a:round/>
            <a:headEnd len="sm" w="sm" type="none"/>
            <a:tailEnd len="sm" w="sm" type="none"/>
          </a:ln>
        </p:spPr>
      </p:cxnSp>
      <p:cxnSp>
        <p:nvCxnSpPr>
          <p:cNvPr id="127" name="Google Shape;127;p16"/>
          <p:cNvCxnSpPr/>
          <p:nvPr/>
        </p:nvCxnSpPr>
        <p:spPr>
          <a:xfrm rot="10800000">
            <a:off x="12118262" y="4774758"/>
            <a:ext cx="0" cy="738797"/>
          </a:xfrm>
          <a:prstGeom prst="straightConnector1">
            <a:avLst/>
          </a:prstGeom>
          <a:noFill/>
          <a:ln cap="flat" cmpd="sng" w="38100">
            <a:solidFill>
              <a:srgbClr val="000000"/>
            </a:solidFill>
            <a:prstDash val="solid"/>
            <a:round/>
            <a:headEnd len="sm" w="sm" type="none"/>
            <a:tailEnd len="sm" w="sm" type="none"/>
          </a:ln>
        </p:spPr>
      </p:cxnSp>
      <p:cxnSp>
        <p:nvCxnSpPr>
          <p:cNvPr id="128" name="Google Shape;128;p16"/>
          <p:cNvCxnSpPr/>
          <p:nvPr/>
        </p:nvCxnSpPr>
        <p:spPr>
          <a:xfrm rot="10800000">
            <a:off x="12137312" y="7300910"/>
            <a:ext cx="0" cy="738797"/>
          </a:xfrm>
          <a:prstGeom prst="straightConnector1">
            <a:avLst/>
          </a:prstGeom>
          <a:noFill/>
          <a:ln cap="flat" cmpd="sng" w="38100">
            <a:solidFill>
              <a:srgbClr val="000000"/>
            </a:solidFill>
            <a:prstDash val="solid"/>
            <a:round/>
            <a:headEnd len="sm" w="sm" type="none"/>
            <a:tailEnd len="sm" w="sm"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3" name="Shape 623"/>
        <p:cNvGrpSpPr/>
        <p:nvPr/>
      </p:nvGrpSpPr>
      <p:grpSpPr>
        <a:xfrm>
          <a:off x="0" y="0"/>
          <a:ext cx="0" cy="0"/>
          <a:chOff x="0" y="0"/>
          <a:chExt cx="0" cy="0"/>
        </a:xfrm>
      </p:grpSpPr>
      <p:pic>
        <p:nvPicPr>
          <p:cNvPr id="624" name="Google Shape;624;p52"/>
          <p:cNvPicPr preferRelativeResize="0"/>
          <p:nvPr/>
        </p:nvPicPr>
        <p:blipFill>
          <a:blip r:embed="rId3">
            <a:alphaModFix amt="86000"/>
          </a:blip>
          <a:stretch>
            <a:fillRect/>
          </a:stretch>
        </p:blipFill>
        <p:spPr>
          <a:xfrm>
            <a:off x="0" y="-1312"/>
            <a:ext cx="18288000" cy="10289624"/>
          </a:xfrm>
          <a:prstGeom prst="rect">
            <a:avLst/>
          </a:prstGeom>
          <a:noFill/>
          <a:ln>
            <a:noFill/>
          </a:ln>
        </p:spPr>
      </p:pic>
      <p:sp>
        <p:nvSpPr>
          <p:cNvPr id="625" name="Google Shape;625;p52"/>
          <p:cNvSpPr txBox="1"/>
          <p:nvPr/>
        </p:nvSpPr>
        <p:spPr>
          <a:xfrm>
            <a:off x="8641550" y="4606050"/>
            <a:ext cx="9336600" cy="32250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7200">
                <a:solidFill>
                  <a:schemeClr val="lt1"/>
                </a:solidFill>
                <a:latin typeface="Poppins"/>
                <a:ea typeface="Poppins"/>
                <a:cs typeface="Poppins"/>
                <a:sym typeface="Poppins"/>
              </a:rPr>
              <a:t>Customer Segmentation Using RFM</a:t>
            </a:r>
            <a:endParaRPr b="1" sz="7200">
              <a:solidFill>
                <a:schemeClr val="lt1"/>
              </a:solidFill>
              <a:latin typeface="Poppins"/>
              <a:ea typeface="Poppins"/>
              <a:cs typeface="Poppins"/>
              <a:sym typeface="Poppins"/>
            </a:endParaRPr>
          </a:p>
        </p:txBody>
      </p:sp>
      <p:grpSp>
        <p:nvGrpSpPr>
          <p:cNvPr id="626" name="Google Shape;626;p52"/>
          <p:cNvGrpSpPr/>
          <p:nvPr/>
        </p:nvGrpSpPr>
        <p:grpSpPr>
          <a:xfrm>
            <a:off x="-2083212" y="14993406"/>
            <a:ext cx="22454487" cy="11856580"/>
            <a:chOff x="0" y="-38100"/>
            <a:chExt cx="5913900" cy="3122700"/>
          </a:xfrm>
        </p:grpSpPr>
        <p:sp>
          <p:nvSpPr>
            <p:cNvPr id="627" name="Google Shape;627;p52"/>
            <p:cNvSpPr/>
            <p:nvPr/>
          </p:nvSpPr>
          <p:spPr>
            <a:xfrm>
              <a:off x="0" y="0"/>
              <a:ext cx="5913785" cy="3084567"/>
            </a:xfrm>
            <a:custGeom>
              <a:rect b="b" l="l" r="r" t="t"/>
              <a:pathLst>
                <a:path extrusionOk="0" h="3084567" w="5913785">
                  <a:moveTo>
                    <a:pt x="0" y="0"/>
                  </a:moveTo>
                  <a:lnTo>
                    <a:pt x="5913785" y="0"/>
                  </a:lnTo>
                  <a:lnTo>
                    <a:pt x="5913785" y="3084567"/>
                  </a:lnTo>
                  <a:lnTo>
                    <a:pt x="0" y="3084567"/>
                  </a:lnTo>
                  <a:close/>
                </a:path>
              </a:pathLst>
            </a:custGeom>
            <a:solidFill>
              <a:srgbClr val="AAD7D4">
                <a:alpha val="28240"/>
              </a:srgbClr>
            </a:solidFill>
            <a:ln>
              <a:noFill/>
            </a:ln>
          </p:spPr>
        </p:sp>
        <p:sp>
          <p:nvSpPr>
            <p:cNvPr id="628" name="Google Shape;628;p52"/>
            <p:cNvSpPr txBox="1"/>
            <p:nvPr/>
          </p:nvSpPr>
          <p:spPr>
            <a:xfrm>
              <a:off x="0" y="-38100"/>
              <a:ext cx="5913900" cy="3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sp>
        <p:nvSpPr>
          <p:cNvPr id="633" name="Google Shape;633;p53"/>
          <p:cNvSpPr txBox="1"/>
          <p:nvPr/>
        </p:nvSpPr>
        <p:spPr>
          <a:xfrm>
            <a:off x="645825" y="653100"/>
            <a:ext cx="17721900" cy="1373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Why Using </a:t>
            </a:r>
            <a:r>
              <a:rPr b="1" lang="en-US" sz="4600">
                <a:solidFill>
                  <a:schemeClr val="dk2"/>
                </a:solidFill>
                <a:latin typeface="Poppins"/>
                <a:ea typeface="Poppins"/>
                <a:cs typeface="Poppins"/>
                <a:sym typeface="Poppins"/>
              </a:rPr>
              <a:t>RFM Analysis for RevoBank’s User Segmentation?</a:t>
            </a:r>
            <a:endParaRPr b="1" sz="4600">
              <a:solidFill>
                <a:schemeClr val="dk2"/>
              </a:solidFill>
              <a:latin typeface="Poppins"/>
              <a:ea typeface="Poppins"/>
              <a:cs typeface="Poppins"/>
              <a:sym typeface="Poppins"/>
            </a:endParaRPr>
          </a:p>
        </p:txBody>
      </p:sp>
      <p:sp>
        <p:nvSpPr>
          <p:cNvPr id="634" name="Google Shape;634;p53"/>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635" name="Google Shape;635;p53"/>
          <p:cNvSpPr txBox="1"/>
          <p:nvPr/>
        </p:nvSpPr>
        <p:spPr>
          <a:xfrm>
            <a:off x="3452500" y="3812275"/>
            <a:ext cx="6448200" cy="554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400"/>
              </a:spcAft>
              <a:buNone/>
            </a:pPr>
            <a:r>
              <a:t/>
            </a:r>
            <a:endParaRPr b="1" sz="2400">
              <a:solidFill>
                <a:schemeClr val="accent6"/>
              </a:solidFill>
            </a:endParaRPr>
          </a:p>
        </p:txBody>
      </p:sp>
      <p:sp>
        <p:nvSpPr>
          <p:cNvPr id="636" name="Google Shape;636;p53"/>
          <p:cNvSpPr/>
          <p:nvPr/>
        </p:nvSpPr>
        <p:spPr>
          <a:xfrm>
            <a:off x="1329675" y="4038600"/>
            <a:ext cx="3530100" cy="2357400"/>
          </a:xfrm>
          <a:prstGeom prst="round2DiagRect">
            <a:avLst>
              <a:gd fmla="val 16667" name="adj1"/>
              <a:gd fmla="val 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lt1"/>
                </a:solidFill>
              </a:rPr>
              <a:t>Best for Behavior-based segmentation based on customer transactions.</a:t>
            </a:r>
            <a:endParaRPr sz="2100">
              <a:solidFill>
                <a:schemeClr val="lt1"/>
              </a:solidFill>
              <a:latin typeface="Calibri"/>
              <a:ea typeface="Calibri"/>
              <a:cs typeface="Calibri"/>
              <a:sym typeface="Calibri"/>
            </a:endParaRPr>
          </a:p>
        </p:txBody>
      </p:sp>
      <p:sp>
        <p:nvSpPr>
          <p:cNvPr id="637" name="Google Shape;637;p53"/>
          <p:cNvSpPr/>
          <p:nvPr/>
        </p:nvSpPr>
        <p:spPr>
          <a:xfrm>
            <a:off x="5342975" y="4038600"/>
            <a:ext cx="3530100" cy="2357400"/>
          </a:xfrm>
          <a:prstGeom prst="round2DiagRect">
            <a:avLst>
              <a:gd fmla="val 16667" name="adj1"/>
              <a:gd fmla="val 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lt1"/>
                </a:solidFill>
              </a:rPr>
              <a:t>Easy to Interpret</a:t>
            </a:r>
            <a:endParaRPr sz="2100">
              <a:solidFill>
                <a:schemeClr val="lt1"/>
              </a:solidFill>
              <a:latin typeface="Calibri"/>
              <a:ea typeface="Calibri"/>
              <a:cs typeface="Calibri"/>
              <a:sym typeface="Calibri"/>
            </a:endParaRPr>
          </a:p>
        </p:txBody>
      </p:sp>
      <p:sp>
        <p:nvSpPr>
          <p:cNvPr id="638" name="Google Shape;638;p53"/>
          <p:cNvSpPr/>
          <p:nvPr/>
        </p:nvSpPr>
        <p:spPr>
          <a:xfrm>
            <a:off x="9356275" y="4038600"/>
            <a:ext cx="3530100" cy="2357400"/>
          </a:xfrm>
          <a:prstGeom prst="round2DiagRect">
            <a:avLst>
              <a:gd fmla="val 16667" name="adj1"/>
              <a:gd fmla="val 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lt1"/>
                </a:solidFill>
              </a:rPr>
              <a:t>Can directly inform marketing strategy (e.g. who to win back, who to upsell)</a:t>
            </a:r>
            <a:endParaRPr sz="2100">
              <a:solidFill>
                <a:schemeClr val="lt1"/>
              </a:solidFill>
              <a:latin typeface="Calibri"/>
              <a:ea typeface="Calibri"/>
              <a:cs typeface="Calibri"/>
              <a:sym typeface="Calibri"/>
            </a:endParaRPr>
          </a:p>
        </p:txBody>
      </p:sp>
      <p:sp>
        <p:nvSpPr>
          <p:cNvPr id="639" name="Google Shape;639;p53"/>
          <p:cNvSpPr/>
          <p:nvPr/>
        </p:nvSpPr>
        <p:spPr>
          <a:xfrm>
            <a:off x="13369575" y="4038600"/>
            <a:ext cx="3530100" cy="2357400"/>
          </a:xfrm>
          <a:prstGeom prst="round2DiagRect">
            <a:avLst>
              <a:gd fmla="val 16667" name="adj1"/>
              <a:gd fmla="val 0" name="adj2"/>
            </a:avLst>
          </a:prstGeom>
          <a:solidFill>
            <a:schemeClr val="accent6"/>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100">
                <a:solidFill>
                  <a:schemeClr val="lt1"/>
                </a:solidFill>
              </a:rPr>
              <a:t>Requires minimal preprocessing</a:t>
            </a:r>
            <a:endParaRPr sz="21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54"/>
          <p:cNvSpPr txBox="1"/>
          <p:nvPr/>
        </p:nvSpPr>
        <p:spPr>
          <a:xfrm>
            <a:off x="645825" y="5769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Defining RFM Analysis Features </a:t>
            </a:r>
            <a:endParaRPr b="1" sz="4600">
              <a:solidFill>
                <a:schemeClr val="dk2"/>
              </a:solidFill>
              <a:latin typeface="Poppins"/>
              <a:ea typeface="Poppins"/>
              <a:cs typeface="Poppins"/>
              <a:sym typeface="Poppins"/>
            </a:endParaRPr>
          </a:p>
        </p:txBody>
      </p:sp>
      <p:sp>
        <p:nvSpPr>
          <p:cNvPr id="645" name="Google Shape;645;p54"/>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646" name="Google Shape;646;p54"/>
          <p:cNvSpPr/>
          <p:nvPr/>
        </p:nvSpPr>
        <p:spPr>
          <a:xfrm>
            <a:off x="2829000" y="2361225"/>
            <a:ext cx="12630000" cy="686700"/>
          </a:xfrm>
          <a:prstGeom prst="rect">
            <a:avLst/>
          </a:prstGeom>
          <a:solidFill>
            <a:srgbClr val="BD2F2D">
              <a:alpha val="6266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Recency</a:t>
            </a:r>
            <a:endParaRPr sz="3000">
              <a:solidFill>
                <a:schemeClr val="lt1"/>
              </a:solidFill>
              <a:latin typeface="Calibri"/>
              <a:ea typeface="Calibri"/>
              <a:cs typeface="Calibri"/>
              <a:sym typeface="Calibri"/>
            </a:endParaRPr>
          </a:p>
        </p:txBody>
      </p:sp>
      <p:sp>
        <p:nvSpPr>
          <p:cNvPr id="647" name="Google Shape;647;p54"/>
          <p:cNvSpPr/>
          <p:nvPr/>
        </p:nvSpPr>
        <p:spPr>
          <a:xfrm>
            <a:off x="2829000" y="4502125"/>
            <a:ext cx="12630000" cy="686700"/>
          </a:xfrm>
          <a:prstGeom prst="rect">
            <a:avLst/>
          </a:prstGeom>
          <a:solidFill>
            <a:srgbClr val="BD2F2D">
              <a:alpha val="6266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Frequency</a:t>
            </a:r>
            <a:endParaRPr sz="3000">
              <a:solidFill>
                <a:schemeClr val="lt1"/>
              </a:solidFill>
              <a:latin typeface="Calibri"/>
              <a:ea typeface="Calibri"/>
              <a:cs typeface="Calibri"/>
              <a:sym typeface="Calibri"/>
            </a:endParaRPr>
          </a:p>
        </p:txBody>
      </p:sp>
      <p:sp>
        <p:nvSpPr>
          <p:cNvPr id="648" name="Google Shape;648;p54"/>
          <p:cNvSpPr/>
          <p:nvPr/>
        </p:nvSpPr>
        <p:spPr>
          <a:xfrm>
            <a:off x="2829000" y="6358775"/>
            <a:ext cx="12630000" cy="686700"/>
          </a:xfrm>
          <a:prstGeom prst="rect">
            <a:avLst/>
          </a:prstGeom>
          <a:solidFill>
            <a:srgbClr val="BD2F2D">
              <a:alpha val="62660"/>
            </a:srgbClr>
          </a:solidFill>
          <a:ln cap="flat" cmpd="sng" w="9525">
            <a:solidFill>
              <a:schemeClr val="accent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US" sz="3000">
                <a:solidFill>
                  <a:schemeClr val="lt1"/>
                </a:solidFill>
                <a:latin typeface="Calibri"/>
                <a:ea typeface="Calibri"/>
                <a:cs typeface="Calibri"/>
                <a:sym typeface="Calibri"/>
              </a:rPr>
              <a:t>Monetary</a:t>
            </a:r>
            <a:endParaRPr sz="3000">
              <a:solidFill>
                <a:schemeClr val="lt1"/>
              </a:solidFill>
              <a:latin typeface="Calibri"/>
              <a:ea typeface="Calibri"/>
              <a:cs typeface="Calibri"/>
              <a:sym typeface="Calibri"/>
            </a:endParaRPr>
          </a:p>
        </p:txBody>
      </p:sp>
      <p:sp>
        <p:nvSpPr>
          <p:cNvPr id="649" name="Google Shape;649;p54"/>
          <p:cNvSpPr txBox="1"/>
          <p:nvPr/>
        </p:nvSpPr>
        <p:spPr>
          <a:xfrm>
            <a:off x="2829000" y="3267125"/>
            <a:ext cx="1263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F1F1F"/>
                </a:solidFill>
                <a:latin typeface="Roboto Mono"/>
                <a:ea typeface="Roboto Mono"/>
                <a:cs typeface="Roboto Mono"/>
                <a:sym typeface="Roboto Mono"/>
              </a:rPr>
              <a:t>month_since_last_sales</a:t>
            </a:r>
            <a:r>
              <a:rPr lang="en-US" sz="1800">
                <a:solidFill>
                  <a:srgbClr val="1F1F1F"/>
                </a:solidFill>
                <a:highlight>
                  <a:srgbClr val="FFFFFF"/>
                </a:highlight>
                <a:latin typeface="Roboto"/>
                <a:ea typeface="Roboto"/>
                <a:cs typeface="Roboto"/>
                <a:sym typeface="Roboto"/>
              </a:rPr>
              <a:t> — represents the number of months since the client's last sales activity (lower values indicate more recent activity)</a:t>
            </a:r>
            <a:endParaRPr sz="1800"/>
          </a:p>
        </p:txBody>
      </p:sp>
      <p:sp>
        <p:nvSpPr>
          <p:cNvPr id="650" name="Google Shape;650;p54"/>
          <p:cNvSpPr txBox="1"/>
          <p:nvPr/>
        </p:nvSpPr>
        <p:spPr>
          <a:xfrm>
            <a:off x="2829000" y="5404350"/>
            <a:ext cx="126300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F1F1F"/>
                </a:solidFill>
                <a:latin typeface="Roboto Mono"/>
                <a:ea typeface="Roboto Mono"/>
                <a:cs typeface="Roboto Mono"/>
                <a:sym typeface="Roboto Mono"/>
              </a:rPr>
              <a:t>cnt_sales_L36M</a:t>
            </a:r>
            <a:r>
              <a:rPr lang="en-US" sz="1800">
                <a:solidFill>
                  <a:srgbClr val="1F1F1F"/>
                </a:solidFill>
                <a:highlight>
                  <a:srgbClr val="FFFFFF"/>
                </a:highlight>
                <a:latin typeface="Roboto"/>
                <a:ea typeface="Roboto"/>
                <a:cs typeface="Roboto"/>
                <a:sym typeface="Roboto"/>
              </a:rPr>
              <a:t> — represents how many sales transactions the client made in the last 36 months</a:t>
            </a:r>
            <a:endParaRPr sz="1800"/>
          </a:p>
        </p:txBody>
      </p:sp>
      <p:sp>
        <p:nvSpPr>
          <p:cNvPr id="651" name="Google Shape;651;p54"/>
          <p:cNvSpPr txBox="1"/>
          <p:nvPr/>
        </p:nvSpPr>
        <p:spPr>
          <a:xfrm>
            <a:off x="2829000" y="7399225"/>
            <a:ext cx="12630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F1F1F"/>
                </a:solidFill>
                <a:latin typeface="Roboto Mono"/>
                <a:ea typeface="Roboto Mono"/>
                <a:cs typeface="Roboto Mono"/>
                <a:sym typeface="Roboto Mono"/>
              </a:rPr>
              <a:t>total_sales_L36M</a:t>
            </a:r>
            <a:r>
              <a:rPr lang="en-US" sz="1800">
                <a:solidFill>
                  <a:srgbClr val="1F1F1F"/>
                </a:solidFill>
                <a:highlight>
                  <a:srgbClr val="FFFFFF"/>
                </a:highlight>
                <a:latin typeface="Roboto"/>
                <a:ea typeface="Roboto"/>
                <a:cs typeface="Roboto"/>
                <a:sym typeface="Roboto"/>
              </a:rPr>
              <a:t> — represents the total value of sales over the last 36 months, indicating the client's purchasing power</a:t>
            </a:r>
            <a:endParaRPr sz="18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5"/>
          <p:cNvSpPr txBox="1"/>
          <p:nvPr/>
        </p:nvSpPr>
        <p:spPr>
          <a:xfrm>
            <a:off x="409725" y="3102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Create RFM </a:t>
            </a:r>
            <a:r>
              <a:rPr b="1" lang="en-US" sz="4600">
                <a:solidFill>
                  <a:schemeClr val="dk2"/>
                </a:solidFill>
                <a:latin typeface="Poppins"/>
                <a:ea typeface="Poppins"/>
                <a:cs typeface="Poppins"/>
                <a:sym typeface="Poppins"/>
              </a:rPr>
              <a:t>Segmentation</a:t>
            </a:r>
            <a:endParaRPr b="1" sz="4600">
              <a:solidFill>
                <a:schemeClr val="dk2"/>
              </a:solidFill>
              <a:latin typeface="Poppins"/>
              <a:ea typeface="Poppins"/>
              <a:cs typeface="Poppins"/>
              <a:sym typeface="Poppins"/>
            </a:endParaRPr>
          </a:p>
        </p:txBody>
      </p:sp>
      <p:sp>
        <p:nvSpPr>
          <p:cNvPr id="657" name="Google Shape;657;p55"/>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658" name="Google Shape;658;p55"/>
          <p:cNvSpPr txBox="1"/>
          <p:nvPr/>
        </p:nvSpPr>
        <p:spPr>
          <a:xfrm>
            <a:off x="409725" y="1918450"/>
            <a:ext cx="6920400" cy="5884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chemeClr val="dk1"/>
              </a:buClr>
              <a:buSzPts val="1100"/>
              <a:buFont typeface="Arial"/>
              <a:buNone/>
            </a:pPr>
            <a:r>
              <a:rPr lang="en-US" sz="1200">
                <a:solidFill>
                  <a:srgbClr val="008000"/>
                </a:solidFill>
                <a:latin typeface="Courier New"/>
                <a:ea typeface="Courier New"/>
                <a:cs typeface="Courier New"/>
                <a:sym typeface="Courier New"/>
              </a:rPr>
              <a:t># Step 1: define RFM Variable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rgbClr val="008000"/>
                </a:solidFill>
                <a:latin typeface="Courier New"/>
                <a:ea typeface="Courier New"/>
                <a:cs typeface="Courier New"/>
                <a:sym typeface="Courier New"/>
              </a:rPr>
              <a:t># Create recency variable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df.loc[:, </a:t>
            </a:r>
            <a:r>
              <a:rPr lang="en-US" sz="1200">
                <a:solidFill>
                  <a:srgbClr val="A31515"/>
                </a:solidFill>
                <a:latin typeface="Courier New"/>
                <a:ea typeface="Courier New"/>
                <a:cs typeface="Courier New"/>
                <a:sym typeface="Courier New"/>
              </a:rPr>
              <a:t>'recency'</a:t>
            </a:r>
            <a:r>
              <a:rPr lang="en-US" sz="1200">
                <a:solidFill>
                  <a:schemeClr val="dk1"/>
                </a:solidFill>
                <a:latin typeface="Courier New"/>
                <a:ea typeface="Courier New"/>
                <a:cs typeface="Courier New"/>
                <a:sym typeface="Courier New"/>
              </a:rPr>
              <a:t>] = df[</a:t>
            </a:r>
            <a:r>
              <a:rPr lang="en-US" sz="1200">
                <a:solidFill>
                  <a:srgbClr val="A31515"/>
                </a:solidFill>
                <a:latin typeface="Courier New"/>
                <a:ea typeface="Courier New"/>
                <a:cs typeface="Courier New"/>
                <a:sym typeface="Courier New"/>
              </a:rPr>
              <a:t>'month_since_last_sales'</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rgbClr val="008000"/>
                </a:solidFill>
                <a:latin typeface="Courier New"/>
                <a:ea typeface="Courier New"/>
                <a:cs typeface="Courier New"/>
                <a:sym typeface="Courier New"/>
              </a:rPr>
              <a:t># Create frequency variable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df.loc[:, </a:t>
            </a:r>
            <a:r>
              <a:rPr lang="en-US" sz="1200">
                <a:solidFill>
                  <a:srgbClr val="A31515"/>
                </a:solidFill>
                <a:latin typeface="Courier New"/>
                <a:ea typeface="Courier New"/>
                <a:cs typeface="Courier New"/>
                <a:sym typeface="Courier New"/>
              </a:rPr>
              <a:t>'frequency'</a:t>
            </a:r>
            <a:r>
              <a:rPr lang="en-US" sz="1200">
                <a:solidFill>
                  <a:schemeClr val="dk1"/>
                </a:solidFill>
                <a:latin typeface="Courier New"/>
                <a:ea typeface="Courier New"/>
                <a:cs typeface="Courier New"/>
                <a:sym typeface="Courier New"/>
              </a:rPr>
              <a:t>] = df[</a:t>
            </a:r>
            <a:r>
              <a:rPr lang="en-US" sz="1200">
                <a:solidFill>
                  <a:srgbClr val="A31515"/>
                </a:solidFill>
                <a:latin typeface="Courier New"/>
                <a:ea typeface="Courier New"/>
                <a:cs typeface="Courier New"/>
                <a:sym typeface="Courier New"/>
              </a:rPr>
              <a:t>'cnt_sales_L36M'</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rgbClr val="008000"/>
                </a:solidFill>
                <a:latin typeface="Courier New"/>
                <a:ea typeface="Courier New"/>
                <a:cs typeface="Courier New"/>
                <a:sym typeface="Courier New"/>
              </a:rPr>
              <a:t># Create monetary variable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df.loc[:, </a:t>
            </a:r>
            <a:r>
              <a:rPr lang="en-US" sz="1200">
                <a:solidFill>
                  <a:srgbClr val="A31515"/>
                </a:solidFill>
                <a:latin typeface="Courier New"/>
                <a:ea typeface="Courier New"/>
                <a:cs typeface="Courier New"/>
                <a:sym typeface="Courier New"/>
              </a:rPr>
              <a:t>'monetary'</a:t>
            </a:r>
            <a:r>
              <a:rPr lang="en-US" sz="1200">
                <a:solidFill>
                  <a:schemeClr val="dk1"/>
                </a:solidFill>
                <a:latin typeface="Courier New"/>
                <a:ea typeface="Courier New"/>
                <a:cs typeface="Courier New"/>
                <a:sym typeface="Courier New"/>
              </a:rPr>
              <a:t>] = df[</a:t>
            </a:r>
            <a:r>
              <a:rPr lang="en-US" sz="1200">
                <a:solidFill>
                  <a:srgbClr val="A31515"/>
                </a:solidFill>
                <a:latin typeface="Courier New"/>
                <a:ea typeface="Courier New"/>
                <a:cs typeface="Courier New"/>
                <a:sym typeface="Courier New"/>
              </a:rPr>
              <a:t>'total_sales_L36M'</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rgbClr val="008000"/>
                </a:solidFill>
                <a:latin typeface="Courier New"/>
                <a:ea typeface="Courier New"/>
                <a:cs typeface="Courier New"/>
                <a:sym typeface="Courier New"/>
              </a:rPr>
              <a:t># Select RFM columns only</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df_RFM = df[[</a:t>
            </a:r>
            <a:r>
              <a:rPr lang="en-US" sz="1200">
                <a:solidFill>
                  <a:srgbClr val="A31515"/>
                </a:solidFill>
                <a:latin typeface="Courier New"/>
                <a:ea typeface="Courier New"/>
                <a:cs typeface="Courier New"/>
                <a:sym typeface="Courier New"/>
              </a:rPr>
              <a:t>'account_id'</a:t>
            </a:r>
            <a:r>
              <a:rPr lang="en-US" sz="1200">
                <a:solidFill>
                  <a:schemeClr val="dk1"/>
                </a:solidFill>
                <a:latin typeface="Courier New"/>
                <a:ea typeface="Courier New"/>
                <a:cs typeface="Courier New"/>
                <a:sym typeface="Courier New"/>
              </a:rPr>
              <a:t>,</a:t>
            </a:r>
            <a:r>
              <a:rPr lang="en-US" sz="1200">
                <a:solidFill>
                  <a:srgbClr val="A31515"/>
                </a:solidFill>
                <a:latin typeface="Courier New"/>
                <a:ea typeface="Courier New"/>
                <a:cs typeface="Courier New"/>
                <a:sym typeface="Courier New"/>
              </a:rPr>
              <a:t>'recency'</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'frequency'</a:t>
            </a:r>
            <a:r>
              <a:rPr lang="en-US" sz="1200">
                <a:solidFill>
                  <a:schemeClr val="dk1"/>
                </a:solidFill>
                <a:latin typeface="Courier New"/>
                <a:ea typeface="Courier New"/>
                <a:cs typeface="Courier New"/>
                <a:sym typeface="Courier New"/>
              </a:rPr>
              <a:t>, </a:t>
            </a:r>
            <a:r>
              <a:rPr lang="en-US" sz="1200">
                <a:solidFill>
                  <a:srgbClr val="A31515"/>
                </a:solidFill>
                <a:latin typeface="Courier New"/>
                <a:ea typeface="Courier New"/>
                <a:cs typeface="Courier New"/>
                <a:sym typeface="Courier New"/>
              </a:rPr>
              <a:t>'monetary'</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rgbClr val="008000"/>
                </a:solidFill>
                <a:latin typeface="Courier New"/>
                <a:ea typeface="Courier New"/>
                <a:cs typeface="Courier New"/>
                <a:sym typeface="Courier New"/>
              </a:rPr>
              <a:t># Step 2 : checking RFM Segments</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rgbClr val="008000"/>
                </a:solidFill>
                <a:latin typeface="Courier New"/>
                <a:ea typeface="Courier New"/>
                <a:cs typeface="Courier New"/>
                <a:sym typeface="Courier New"/>
              </a:rPr>
              <a:t># For example, let's have a look on recency</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pd.qcut(df_RFM[</a:t>
            </a:r>
            <a:r>
              <a:rPr lang="en-US" sz="1200">
                <a:solidFill>
                  <a:srgbClr val="A31515"/>
                </a:solidFill>
                <a:latin typeface="Courier New"/>
                <a:ea typeface="Courier New"/>
                <a:cs typeface="Courier New"/>
                <a:sym typeface="Courier New"/>
              </a:rPr>
              <a:t>'recency'</a:t>
            </a:r>
            <a:r>
              <a:rPr lang="en-US" sz="1200">
                <a:solidFill>
                  <a:schemeClr val="dk1"/>
                </a:solidFill>
                <a:latin typeface="Courier New"/>
                <a:ea typeface="Courier New"/>
                <a:cs typeface="Courier New"/>
                <a:sym typeface="Courier New"/>
              </a:rPr>
              <a:t>], q=</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).value_counts()</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rgbClr val="008000"/>
                </a:solidFill>
                <a:latin typeface="Courier New"/>
                <a:ea typeface="Courier New"/>
                <a:cs typeface="Courier New"/>
                <a:sym typeface="Courier New"/>
              </a:rPr>
              <a:t># monetary binning</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pd.qcut(df_RFM[</a:t>
            </a:r>
            <a:r>
              <a:rPr lang="en-US" sz="1200">
                <a:solidFill>
                  <a:srgbClr val="A31515"/>
                </a:solidFill>
                <a:latin typeface="Courier New"/>
                <a:ea typeface="Courier New"/>
                <a:cs typeface="Courier New"/>
                <a:sym typeface="Courier New"/>
              </a:rPr>
              <a:t>'monetary'</a:t>
            </a:r>
            <a:r>
              <a:rPr lang="en-US" sz="1200">
                <a:solidFill>
                  <a:schemeClr val="dk1"/>
                </a:solidFill>
                <a:latin typeface="Courier New"/>
                <a:ea typeface="Courier New"/>
                <a:cs typeface="Courier New"/>
                <a:sym typeface="Courier New"/>
              </a:rPr>
              <a:t>], q=</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).value_counts()</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rgbClr val="008000"/>
                </a:solidFill>
                <a:latin typeface="Courier New"/>
                <a:ea typeface="Courier New"/>
                <a:cs typeface="Courier New"/>
                <a:sym typeface="Courier New"/>
              </a:rPr>
              <a:t># Now, let's try to bin frequency</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200">
                <a:solidFill>
                  <a:schemeClr val="dk1"/>
                </a:solidFill>
                <a:latin typeface="Courier New"/>
                <a:ea typeface="Courier New"/>
                <a:cs typeface="Courier New"/>
                <a:sym typeface="Courier New"/>
              </a:rPr>
              <a:t>pd.qcut(df_RFM[</a:t>
            </a:r>
            <a:r>
              <a:rPr lang="en-US" sz="1200">
                <a:solidFill>
                  <a:srgbClr val="A31515"/>
                </a:solidFill>
                <a:latin typeface="Courier New"/>
                <a:ea typeface="Courier New"/>
                <a:cs typeface="Courier New"/>
                <a:sym typeface="Courier New"/>
              </a:rPr>
              <a:t>'frequency'</a:t>
            </a:r>
            <a:r>
              <a:rPr lang="en-US" sz="1200">
                <a:solidFill>
                  <a:schemeClr val="dk1"/>
                </a:solidFill>
                <a:latin typeface="Courier New"/>
                <a:ea typeface="Courier New"/>
                <a:cs typeface="Courier New"/>
                <a:sym typeface="Courier New"/>
              </a:rPr>
              <a:t>], q=</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 duplicates = </a:t>
            </a:r>
            <a:r>
              <a:rPr lang="en-US" sz="1200">
                <a:solidFill>
                  <a:srgbClr val="A31515"/>
                </a:solidFill>
                <a:latin typeface="Courier New"/>
                <a:ea typeface="Courier New"/>
                <a:cs typeface="Courier New"/>
                <a:sym typeface="Courier New"/>
              </a:rPr>
              <a:t>'drop'</a:t>
            </a:r>
            <a:r>
              <a:rPr lang="en-US" sz="1200">
                <a:solidFill>
                  <a:schemeClr val="dk1"/>
                </a:solidFill>
                <a:latin typeface="Courier New"/>
                <a:ea typeface="Courier New"/>
                <a:cs typeface="Courier New"/>
                <a:sym typeface="Courier New"/>
              </a:rPr>
              <a:t>).value_counts()</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Step 3 : Create RFM Score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df_RFM.loc[:, </a:t>
            </a:r>
            <a:r>
              <a:rPr lang="en-US" sz="1200">
                <a:solidFill>
                  <a:srgbClr val="A31515"/>
                </a:solidFill>
                <a:latin typeface="Courier New"/>
                <a:ea typeface="Courier New"/>
                <a:cs typeface="Courier New"/>
                <a:sym typeface="Courier New"/>
              </a:rPr>
              <a:t>'r_score'</a:t>
            </a:r>
            <a:r>
              <a:rPr lang="en-US" sz="1200">
                <a:solidFill>
                  <a:schemeClr val="dk1"/>
                </a:solidFill>
                <a:latin typeface="Courier New"/>
                <a:ea typeface="Courier New"/>
                <a:cs typeface="Courier New"/>
                <a:sym typeface="Courier New"/>
              </a:rPr>
              <a:t>] = pd.qcut(df_RFM[</a:t>
            </a:r>
            <a:r>
              <a:rPr lang="en-US" sz="1200">
                <a:solidFill>
                  <a:srgbClr val="A31515"/>
                </a:solidFill>
                <a:latin typeface="Courier New"/>
                <a:ea typeface="Courier New"/>
                <a:cs typeface="Courier New"/>
                <a:sym typeface="Courier New"/>
              </a:rPr>
              <a:t>'recency'</a:t>
            </a:r>
            <a:r>
              <a:rPr lang="en-US" sz="1200">
                <a:solidFill>
                  <a:schemeClr val="dk1"/>
                </a:solidFill>
                <a:latin typeface="Courier New"/>
                <a:ea typeface="Courier New"/>
                <a:cs typeface="Courier New"/>
                <a:sym typeface="Courier New"/>
              </a:rPr>
              <a:t>], q=</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 duplicates=</a:t>
            </a:r>
            <a:r>
              <a:rPr lang="en-US" sz="1200">
                <a:solidFill>
                  <a:srgbClr val="A31515"/>
                </a:solidFill>
                <a:latin typeface="Courier New"/>
                <a:ea typeface="Courier New"/>
                <a:cs typeface="Courier New"/>
                <a:sym typeface="Courier New"/>
              </a:rPr>
              <a:t>'drop'</a:t>
            </a:r>
            <a:r>
              <a:rPr lang="en-US" sz="1200">
                <a:solidFill>
                  <a:schemeClr val="dk1"/>
                </a:solidFill>
                <a:latin typeface="Courier New"/>
                <a:ea typeface="Courier New"/>
                <a:cs typeface="Courier New"/>
                <a:sym typeface="Courier New"/>
              </a:rPr>
              <a:t>, labels=pd.Categorical([</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 </a:t>
            </a:r>
            <a:r>
              <a:rPr lang="en-US" sz="1200">
                <a:solidFill>
                  <a:srgbClr val="116644"/>
                </a:solidFill>
                <a:latin typeface="Courier New"/>
                <a:ea typeface="Courier New"/>
                <a:cs typeface="Courier New"/>
                <a:sym typeface="Courier New"/>
              </a:rPr>
              <a:t>4</a:t>
            </a:r>
            <a:r>
              <a:rPr lang="en-US" sz="1200">
                <a:solidFill>
                  <a:schemeClr val="dk1"/>
                </a:solidFill>
                <a:latin typeface="Courier New"/>
                <a:ea typeface="Courier New"/>
                <a:cs typeface="Courier New"/>
                <a:sym typeface="Courier New"/>
              </a:rPr>
              <a:t>, </a:t>
            </a:r>
            <a:r>
              <a:rPr lang="en-US" sz="1200">
                <a:solidFill>
                  <a:srgbClr val="116644"/>
                </a:solidFill>
                <a:latin typeface="Courier New"/>
                <a:ea typeface="Courier New"/>
                <a:cs typeface="Courier New"/>
                <a:sym typeface="Courier New"/>
              </a:rPr>
              <a:t>3</a:t>
            </a:r>
            <a:r>
              <a:rPr lang="en-US" sz="1200">
                <a:solidFill>
                  <a:schemeClr val="dk1"/>
                </a:solidFill>
                <a:latin typeface="Courier New"/>
                <a:ea typeface="Courier New"/>
                <a:cs typeface="Courier New"/>
                <a:sym typeface="Courier New"/>
              </a:rPr>
              <a:t>, </a:t>
            </a:r>
            <a:r>
              <a:rPr lang="en-US" sz="1200">
                <a:solidFill>
                  <a:srgbClr val="116644"/>
                </a:solidFill>
                <a:latin typeface="Courier New"/>
                <a:ea typeface="Courier New"/>
                <a:cs typeface="Courier New"/>
                <a:sym typeface="Courier New"/>
              </a:rPr>
              <a:t>2</a:t>
            </a:r>
            <a:r>
              <a:rPr lang="en-US" sz="1200">
                <a:solidFill>
                  <a:schemeClr val="dk1"/>
                </a:solidFill>
                <a:latin typeface="Courier New"/>
                <a:ea typeface="Courier New"/>
                <a:cs typeface="Courier New"/>
                <a:sym typeface="Courier New"/>
              </a:rPr>
              <a:t>, </a:t>
            </a:r>
            <a:r>
              <a:rPr lang="en-US" sz="1200">
                <a:solidFill>
                  <a:srgbClr val="116644"/>
                </a:solidFill>
                <a:latin typeface="Courier New"/>
                <a:ea typeface="Courier New"/>
                <a:cs typeface="Courier New"/>
                <a:sym typeface="Courier New"/>
              </a:rPr>
              <a:t>1</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df_RFM.loc[:, </a:t>
            </a:r>
            <a:r>
              <a:rPr lang="en-US" sz="1200">
                <a:solidFill>
                  <a:srgbClr val="A31515"/>
                </a:solidFill>
                <a:latin typeface="Courier New"/>
                <a:ea typeface="Courier New"/>
                <a:cs typeface="Courier New"/>
                <a:sym typeface="Courier New"/>
              </a:rPr>
              <a:t>'f_score'</a:t>
            </a:r>
            <a:r>
              <a:rPr lang="en-US" sz="1200">
                <a:solidFill>
                  <a:schemeClr val="dk1"/>
                </a:solidFill>
                <a:latin typeface="Courier New"/>
                <a:ea typeface="Courier New"/>
                <a:cs typeface="Courier New"/>
                <a:sym typeface="Courier New"/>
              </a:rPr>
              <a:t>] = pd.qcut(df_RFM[</a:t>
            </a:r>
            <a:r>
              <a:rPr lang="en-US" sz="1200">
                <a:solidFill>
                  <a:srgbClr val="A31515"/>
                </a:solidFill>
                <a:latin typeface="Courier New"/>
                <a:ea typeface="Courier New"/>
                <a:cs typeface="Courier New"/>
                <a:sym typeface="Courier New"/>
              </a:rPr>
              <a:t>'frequency'</a:t>
            </a:r>
            <a:r>
              <a:rPr lang="en-US" sz="1200">
                <a:solidFill>
                  <a:schemeClr val="dk1"/>
                </a:solidFill>
                <a:latin typeface="Courier New"/>
                <a:ea typeface="Courier New"/>
                <a:cs typeface="Courier New"/>
                <a:sym typeface="Courier New"/>
              </a:rPr>
              <a:t>], q=</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 duplicates=</a:t>
            </a:r>
            <a:r>
              <a:rPr lang="en-US" sz="1200">
                <a:solidFill>
                  <a:srgbClr val="A31515"/>
                </a:solidFill>
                <a:latin typeface="Courier New"/>
                <a:ea typeface="Courier New"/>
                <a:cs typeface="Courier New"/>
                <a:sym typeface="Courier New"/>
              </a:rPr>
              <a:t>'drop'</a:t>
            </a:r>
            <a:r>
              <a:rPr lang="en-US" sz="1200">
                <a:solidFill>
                  <a:schemeClr val="dk1"/>
                </a:solidFill>
                <a:latin typeface="Courier New"/>
                <a:ea typeface="Courier New"/>
                <a:cs typeface="Courier New"/>
                <a:sym typeface="Courier New"/>
              </a:rPr>
              <a:t>, labels=[</a:t>
            </a:r>
            <a:r>
              <a:rPr lang="en-US" sz="1200">
                <a:solidFill>
                  <a:srgbClr val="116644"/>
                </a:solidFill>
                <a:latin typeface="Courier New"/>
                <a:ea typeface="Courier New"/>
                <a:cs typeface="Courier New"/>
                <a:sym typeface="Courier New"/>
              </a:rPr>
              <a:t>1</a:t>
            </a:r>
            <a:r>
              <a:rPr lang="en-US" sz="1200">
                <a:solidFill>
                  <a:schemeClr val="dk1"/>
                </a:solidFill>
                <a:latin typeface="Courier New"/>
                <a:ea typeface="Courier New"/>
                <a:cs typeface="Courier New"/>
                <a:sym typeface="Courier New"/>
              </a:rPr>
              <a:t>, </a:t>
            </a:r>
            <a:r>
              <a:rPr lang="en-US" sz="1200">
                <a:solidFill>
                  <a:srgbClr val="116644"/>
                </a:solidFill>
                <a:latin typeface="Courier New"/>
                <a:ea typeface="Courier New"/>
                <a:cs typeface="Courier New"/>
                <a:sym typeface="Courier New"/>
              </a:rPr>
              <a:t>2</a:t>
            </a:r>
            <a:r>
              <a:rPr lang="en-US" sz="1200">
                <a:solidFill>
                  <a:schemeClr val="dk1"/>
                </a:solidFill>
                <a:latin typeface="Courier New"/>
                <a:ea typeface="Courier New"/>
                <a:cs typeface="Courier New"/>
                <a:sym typeface="Courier New"/>
              </a:rPr>
              <a:t>, </a:t>
            </a:r>
            <a:r>
              <a:rPr lang="en-US" sz="1200">
                <a:solidFill>
                  <a:srgbClr val="116644"/>
                </a:solidFill>
                <a:latin typeface="Courier New"/>
                <a:ea typeface="Courier New"/>
                <a:cs typeface="Courier New"/>
                <a:sym typeface="Courier New"/>
              </a:rPr>
              <a:t>3</a:t>
            </a:r>
            <a:r>
              <a:rPr lang="en-US" sz="1200">
                <a:solidFill>
                  <a:schemeClr val="dk1"/>
                </a:solidFill>
                <a:latin typeface="Courier New"/>
                <a:ea typeface="Courier New"/>
                <a:cs typeface="Courier New"/>
                <a:sym typeface="Courier New"/>
              </a:rPr>
              <a:t>, </a:t>
            </a:r>
            <a:r>
              <a:rPr lang="en-US" sz="1200">
                <a:solidFill>
                  <a:srgbClr val="116644"/>
                </a:solidFill>
                <a:latin typeface="Courier New"/>
                <a:ea typeface="Courier New"/>
                <a:cs typeface="Courier New"/>
                <a:sym typeface="Courier New"/>
              </a:rPr>
              <a:t>4</a:t>
            </a:r>
            <a:r>
              <a:rPr lang="en-US" sz="1200">
                <a:solidFill>
                  <a:schemeClr val="dk1"/>
                </a:solidFill>
                <a:latin typeface="Courier New"/>
                <a:ea typeface="Courier New"/>
                <a:cs typeface="Courier New"/>
                <a:sym typeface="Courier New"/>
              </a:rPr>
              <a:t>, </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df_RFM.loc[:, </a:t>
            </a:r>
            <a:r>
              <a:rPr lang="en-US" sz="1200">
                <a:solidFill>
                  <a:srgbClr val="A31515"/>
                </a:solidFill>
                <a:latin typeface="Courier New"/>
                <a:ea typeface="Courier New"/>
                <a:cs typeface="Courier New"/>
                <a:sym typeface="Courier New"/>
              </a:rPr>
              <a:t>'m_score'</a:t>
            </a:r>
            <a:r>
              <a:rPr lang="en-US" sz="1200">
                <a:solidFill>
                  <a:schemeClr val="dk1"/>
                </a:solidFill>
                <a:latin typeface="Courier New"/>
                <a:ea typeface="Courier New"/>
                <a:cs typeface="Courier New"/>
                <a:sym typeface="Courier New"/>
              </a:rPr>
              <a:t>] = pd.qcut(df_RFM[</a:t>
            </a:r>
            <a:r>
              <a:rPr lang="en-US" sz="1200">
                <a:solidFill>
                  <a:srgbClr val="A31515"/>
                </a:solidFill>
                <a:latin typeface="Courier New"/>
                <a:ea typeface="Courier New"/>
                <a:cs typeface="Courier New"/>
                <a:sym typeface="Courier New"/>
              </a:rPr>
              <a:t>'monetary'</a:t>
            </a:r>
            <a:r>
              <a:rPr lang="en-US" sz="1200">
                <a:solidFill>
                  <a:schemeClr val="dk1"/>
                </a:solidFill>
                <a:latin typeface="Courier New"/>
                <a:ea typeface="Courier New"/>
                <a:cs typeface="Courier New"/>
                <a:sym typeface="Courier New"/>
              </a:rPr>
              <a:t>], q=</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 duplicates=</a:t>
            </a:r>
            <a:r>
              <a:rPr lang="en-US" sz="1200">
                <a:solidFill>
                  <a:srgbClr val="A31515"/>
                </a:solidFill>
                <a:latin typeface="Courier New"/>
                <a:ea typeface="Courier New"/>
                <a:cs typeface="Courier New"/>
                <a:sym typeface="Courier New"/>
              </a:rPr>
              <a:t>'drop'</a:t>
            </a:r>
            <a:r>
              <a:rPr lang="en-US" sz="1200">
                <a:solidFill>
                  <a:schemeClr val="dk1"/>
                </a:solidFill>
                <a:latin typeface="Courier New"/>
                <a:ea typeface="Courier New"/>
                <a:cs typeface="Courier New"/>
                <a:sym typeface="Courier New"/>
              </a:rPr>
              <a:t>, labels=pd.Categorical([</a:t>
            </a:r>
            <a:r>
              <a:rPr lang="en-US" sz="1200">
                <a:solidFill>
                  <a:srgbClr val="116644"/>
                </a:solidFill>
                <a:latin typeface="Courier New"/>
                <a:ea typeface="Courier New"/>
                <a:cs typeface="Courier New"/>
                <a:sym typeface="Courier New"/>
              </a:rPr>
              <a:t>1</a:t>
            </a:r>
            <a:r>
              <a:rPr lang="en-US" sz="1200">
                <a:solidFill>
                  <a:schemeClr val="dk1"/>
                </a:solidFill>
                <a:latin typeface="Courier New"/>
                <a:ea typeface="Courier New"/>
                <a:cs typeface="Courier New"/>
                <a:sym typeface="Courier New"/>
              </a:rPr>
              <a:t>,</a:t>
            </a:r>
            <a:r>
              <a:rPr lang="en-US" sz="1200">
                <a:solidFill>
                  <a:srgbClr val="116644"/>
                </a:solidFill>
                <a:latin typeface="Courier New"/>
                <a:ea typeface="Courier New"/>
                <a:cs typeface="Courier New"/>
                <a:sym typeface="Courier New"/>
              </a:rPr>
              <a:t>2</a:t>
            </a:r>
            <a:r>
              <a:rPr lang="en-US" sz="1200">
                <a:solidFill>
                  <a:schemeClr val="dk1"/>
                </a:solidFill>
                <a:latin typeface="Courier New"/>
                <a:ea typeface="Courier New"/>
                <a:cs typeface="Courier New"/>
                <a:sym typeface="Courier New"/>
              </a:rPr>
              <a:t>,</a:t>
            </a:r>
            <a:r>
              <a:rPr lang="en-US" sz="1200">
                <a:solidFill>
                  <a:srgbClr val="116644"/>
                </a:solidFill>
                <a:latin typeface="Courier New"/>
                <a:ea typeface="Courier New"/>
                <a:cs typeface="Courier New"/>
                <a:sym typeface="Courier New"/>
              </a:rPr>
              <a:t>3</a:t>
            </a:r>
            <a:r>
              <a:rPr lang="en-US" sz="1200">
                <a:solidFill>
                  <a:schemeClr val="dk1"/>
                </a:solidFill>
                <a:latin typeface="Courier New"/>
                <a:ea typeface="Courier New"/>
                <a:cs typeface="Courier New"/>
                <a:sym typeface="Courier New"/>
              </a:rPr>
              <a:t>,</a:t>
            </a:r>
            <a:r>
              <a:rPr lang="en-US" sz="1200">
                <a:solidFill>
                  <a:srgbClr val="116644"/>
                </a:solidFill>
                <a:latin typeface="Courier New"/>
                <a:ea typeface="Courier New"/>
                <a:cs typeface="Courier New"/>
                <a:sym typeface="Courier New"/>
              </a:rPr>
              <a:t>4</a:t>
            </a:r>
            <a:r>
              <a:rPr lang="en-US" sz="1200">
                <a:solidFill>
                  <a:schemeClr val="dk1"/>
                </a:solidFill>
                <a:latin typeface="Courier New"/>
                <a:ea typeface="Courier New"/>
                <a:cs typeface="Courier New"/>
                <a:sym typeface="Courier New"/>
              </a:rPr>
              <a:t>,</a:t>
            </a:r>
            <a:r>
              <a:rPr lang="en-US" sz="1200">
                <a:solidFill>
                  <a:srgbClr val="116644"/>
                </a:solidFill>
                <a:latin typeface="Courier New"/>
                <a:ea typeface="Courier New"/>
                <a:cs typeface="Courier New"/>
                <a:sym typeface="Courier New"/>
              </a:rPr>
              <a:t>5</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p:txBody>
      </p:sp>
      <p:sp>
        <p:nvSpPr>
          <p:cNvPr id="659" name="Google Shape;659;p55"/>
          <p:cNvSpPr txBox="1"/>
          <p:nvPr/>
        </p:nvSpPr>
        <p:spPr>
          <a:xfrm>
            <a:off x="333525" y="996900"/>
            <a:ext cx="1571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F1F1F"/>
                </a:solidFill>
              </a:rPr>
              <a:t>After we determine the features that represent RFM, we begin segmentation using pd.qcut, where q = 5, which results in scores as follows:</a:t>
            </a:r>
            <a:endParaRPr sz="1800">
              <a:solidFill>
                <a:srgbClr val="1F1F1F"/>
              </a:solidFill>
            </a:endParaRPr>
          </a:p>
        </p:txBody>
      </p:sp>
      <p:sp>
        <p:nvSpPr>
          <p:cNvPr id="660" name="Google Shape;660;p55"/>
          <p:cNvSpPr txBox="1"/>
          <p:nvPr/>
        </p:nvSpPr>
        <p:spPr>
          <a:xfrm>
            <a:off x="7330125" y="8301963"/>
            <a:ext cx="7578900" cy="10899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50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(-0.001, 18000.0]: 1 (the worst) - Customers who spent the least</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(18000.0, 25000.0]: 2</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(25000.0, 33000.0]: 3</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(33000.0, 50000.0]: 4</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(50000.0, 244400.0]: 5 (the best) - Customers who spent the most</a:t>
            </a:r>
            <a:endParaRPr sz="1200">
              <a:solidFill>
                <a:srgbClr val="1F1F1F"/>
              </a:solidFill>
              <a:latin typeface="Roboto"/>
              <a:ea typeface="Roboto"/>
              <a:cs typeface="Roboto"/>
              <a:sym typeface="Roboto"/>
            </a:endParaRPr>
          </a:p>
        </p:txBody>
      </p:sp>
      <p:sp>
        <p:nvSpPr>
          <p:cNvPr id="661" name="Google Shape;661;p55"/>
          <p:cNvSpPr/>
          <p:nvPr/>
        </p:nvSpPr>
        <p:spPr>
          <a:xfrm>
            <a:off x="7412325" y="4664375"/>
            <a:ext cx="8420100" cy="400200"/>
          </a:xfrm>
          <a:prstGeom prst="rect">
            <a:avLst/>
          </a:prstGeom>
          <a:solidFill>
            <a:srgbClr val="F4CC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Clr>
                <a:schemeClr val="dk1"/>
              </a:buClr>
              <a:buSzPts val="1100"/>
              <a:buFont typeface="Arial"/>
              <a:buNone/>
            </a:pPr>
            <a:r>
              <a:rPr b="1" lang="en-US" sz="1050">
                <a:solidFill>
                  <a:schemeClr val="dk1"/>
                </a:solidFill>
                <a:latin typeface="Roboto"/>
                <a:ea typeface="Roboto"/>
                <a:cs typeface="Roboto"/>
                <a:sym typeface="Roboto"/>
              </a:rPr>
              <a:t>Recency (Lower is better, scored 5-1)</a:t>
            </a:r>
            <a:endParaRPr>
              <a:solidFill>
                <a:schemeClr val="dk1"/>
              </a:solidFill>
              <a:latin typeface="Calibri"/>
              <a:ea typeface="Calibri"/>
              <a:cs typeface="Calibri"/>
              <a:sym typeface="Calibri"/>
            </a:endParaRPr>
          </a:p>
        </p:txBody>
      </p:sp>
      <p:sp>
        <p:nvSpPr>
          <p:cNvPr id="662" name="Google Shape;662;p55"/>
          <p:cNvSpPr txBox="1"/>
          <p:nvPr/>
        </p:nvSpPr>
        <p:spPr>
          <a:xfrm>
            <a:off x="7330125" y="5064575"/>
            <a:ext cx="6795900" cy="10899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50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(2.999, 16.0]: 5 (the best) - Customers who purchased most recently</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(16.0, 18.0]: 4</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(18.0, 19.0]: 3</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(19.0, 23.0]: 2</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(23.0, 63.0]: 1 (the worst) - Customers who haven't purchased in a while</a:t>
            </a:r>
            <a:endParaRPr/>
          </a:p>
        </p:txBody>
      </p:sp>
      <p:sp>
        <p:nvSpPr>
          <p:cNvPr id="663" name="Google Shape;663;p55"/>
          <p:cNvSpPr/>
          <p:nvPr/>
        </p:nvSpPr>
        <p:spPr>
          <a:xfrm>
            <a:off x="7412325" y="6208588"/>
            <a:ext cx="8420100" cy="400200"/>
          </a:xfrm>
          <a:prstGeom prst="rect">
            <a:avLst/>
          </a:prstGeom>
          <a:solidFill>
            <a:srgbClr val="F4CC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Clr>
                <a:schemeClr val="dk1"/>
              </a:buClr>
              <a:buSzPts val="1100"/>
              <a:buFont typeface="Arial"/>
              <a:buNone/>
            </a:pPr>
            <a:r>
              <a:rPr b="1" lang="en-US" sz="1050">
                <a:solidFill>
                  <a:schemeClr val="dk1"/>
                </a:solidFill>
                <a:latin typeface="Roboto"/>
                <a:ea typeface="Roboto"/>
                <a:cs typeface="Roboto"/>
                <a:sym typeface="Roboto"/>
              </a:rPr>
              <a:t>Frequency (Higher is better, scored 1-5)</a:t>
            </a:r>
            <a:endParaRPr>
              <a:solidFill>
                <a:schemeClr val="dk1"/>
              </a:solidFill>
              <a:latin typeface="Calibri"/>
              <a:ea typeface="Calibri"/>
              <a:cs typeface="Calibri"/>
              <a:sym typeface="Calibri"/>
            </a:endParaRPr>
          </a:p>
        </p:txBody>
      </p:sp>
      <p:sp>
        <p:nvSpPr>
          <p:cNvPr id="664" name="Google Shape;664;p55"/>
          <p:cNvSpPr txBox="1"/>
          <p:nvPr/>
        </p:nvSpPr>
        <p:spPr>
          <a:xfrm>
            <a:off x="7339200" y="6662925"/>
            <a:ext cx="6049800" cy="1089900"/>
          </a:xfrm>
          <a:prstGeom prst="rect">
            <a:avLst/>
          </a:prstGeom>
          <a:noFill/>
          <a:ln>
            <a:noFill/>
          </a:ln>
        </p:spPr>
        <p:txBody>
          <a:bodyPr anchorCtr="0" anchor="t" bIns="91425" lIns="91425" spcFirstLastPara="1" rIns="91425" wrap="square" tIns="91425">
            <a:spAutoFit/>
          </a:bodyPr>
          <a:lstStyle/>
          <a:p>
            <a:pPr indent="-295275" lvl="0" marL="457200" rtl="0" algn="l">
              <a:lnSpc>
                <a:spcPct val="115000"/>
              </a:lnSpc>
              <a:spcBef>
                <a:spcPts val="50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(-0.001, 1.0]: 1 (the worst) - Customers who purchased the least often</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(1.0, 2.0]: 2</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(2.0, 3.0]: 3</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(3.0, 4.0]: 4</a:t>
            </a:r>
            <a:endParaRPr sz="1050">
              <a:solidFill>
                <a:srgbClr val="1F1F1F"/>
              </a:solidFill>
              <a:latin typeface="Roboto"/>
              <a:ea typeface="Roboto"/>
              <a:cs typeface="Roboto"/>
              <a:sym typeface="Roboto"/>
            </a:endParaRPr>
          </a:p>
          <a:p>
            <a:pPr indent="-295275" lvl="0" marL="457200" rtl="0" algn="l">
              <a:lnSpc>
                <a:spcPct val="115000"/>
              </a:lnSpc>
              <a:spcBef>
                <a:spcPts val="0"/>
              </a:spcBef>
              <a:spcAft>
                <a:spcPts val="0"/>
              </a:spcAft>
              <a:buClr>
                <a:srgbClr val="1F1F1F"/>
              </a:buClr>
              <a:buSzPts val="1050"/>
              <a:buFont typeface="Roboto"/>
              <a:buChar char="●"/>
            </a:pPr>
            <a:r>
              <a:rPr lang="en-US" sz="1050">
                <a:solidFill>
                  <a:srgbClr val="1F1F1F"/>
                </a:solidFill>
                <a:latin typeface="Roboto"/>
                <a:ea typeface="Roboto"/>
                <a:cs typeface="Roboto"/>
                <a:sym typeface="Roboto"/>
              </a:rPr>
              <a:t>(4.0, 15.0]: 5 (the best) - Customers who purchased most often</a:t>
            </a:r>
            <a:endParaRPr/>
          </a:p>
        </p:txBody>
      </p:sp>
      <p:sp>
        <p:nvSpPr>
          <p:cNvPr id="665" name="Google Shape;665;p55"/>
          <p:cNvSpPr/>
          <p:nvPr/>
        </p:nvSpPr>
        <p:spPr>
          <a:xfrm>
            <a:off x="7412325" y="7752813"/>
            <a:ext cx="8420100" cy="400200"/>
          </a:xfrm>
          <a:prstGeom prst="rect">
            <a:avLst/>
          </a:prstGeom>
          <a:solidFill>
            <a:srgbClr val="F4CCCC"/>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Clr>
                <a:schemeClr val="dk1"/>
              </a:buClr>
              <a:buSzPts val="1100"/>
              <a:buFont typeface="Arial"/>
              <a:buNone/>
            </a:pPr>
            <a:r>
              <a:rPr b="1" lang="en-US" sz="1050">
                <a:solidFill>
                  <a:schemeClr val="dk1"/>
                </a:solidFill>
                <a:latin typeface="Roboto"/>
                <a:ea typeface="Roboto"/>
                <a:cs typeface="Roboto"/>
                <a:sym typeface="Roboto"/>
              </a:rPr>
              <a:t>Monetary (Higher is better, scored 1-5)</a:t>
            </a:r>
            <a:endParaRPr>
              <a:solidFill>
                <a:schemeClr val="dk1"/>
              </a:solidFill>
              <a:latin typeface="Calibri"/>
              <a:ea typeface="Calibri"/>
              <a:cs typeface="Calibri"/>
              <a:sym typeface="Calibri"/>
            </a:endParaRPr>
          </a:p>
        </p:txBody>
      </p:sp>
      <p:sp>
        <p:nvSpPr>
          <p:cNvPr id="666" name="Google Shape;666;p55"/>
          <p:cNvSpPr/>
          <p:nvPr/>
        </p:nvSpPr>
        <p:spPr>
          <a:xfrm>
            <a:off x="497175" y="1575925"/>
            <a:ext cx="5938800" cy="400200"/>
          </a:xfrm>
          <a:prstGeom prst="rect">
            <a:avLst/>
          </a:prstGeom>
          <a:solidFill>
            <a:srgbClr val="BD2F2D">
              <a:alpha val="626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b="1" lang="en-US" sz="1050">
                <a:solidFill>
                  <a:schemeClr val="lt1"/>
                </a:solidFill>
                <a:latin typeface="Roboto"/>
                <a:ea typeface="Roboto"/>
                <a:cs typeface="Roboto"/>
                <a:sym typeface="Roboto"/>
              </a:rPr>
              <a:t>Code</a:t>
            </a:r>
            <a:endParaRPr>
              <a:solidFill>
                <a:schemeClr val="lt1"/>
              </a:solidFill>
              <a:latin typeface="Calibri"/>
              <a:ea typeface="Calibri"/>
              <a:cs typeface="Calibri"/>
              <a:sym typeface="Calibri"/>
            </a:endParaRPr>
          </a:p>
        </p:txBody>
      </p:sp>
      <p:sp>
        <p:nvSpPr>
          <p:cNvPr id="667" name="Google Shape;667;p55"/>
          <p:cNvSpPr/>
          <p:nvPr/>
        </p:nvSpPr>
        <p:spPr>
          <a:xfrm>
            <a:off x="7394700" y="1575925"/>
            <a:ext cx="8420100" cy="400200"/>
          </a:xfrm>
          <a:prstGeom prst="rect">
            <a:avLst/>
          </a:prstGeom>
          <a:solidFill>
            <a:srgbClr val="BD2F2D">
              <a:alpha val="626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b="1" lang="en-US" sz="1050">
                <a:solidFill>
                  <a:schemeClr val="lt1"/>
                </a:solidFill>
                <a:latin typeface="Roboto"/>
                <a:ea typeface="Roboto"/>
                <a:cs typeface="Roboto"/>
                <a:sym typeface="Roboto"/>
              </a:rPr>
              <a:t>Outout</a:t>
            </a:r>
            <a:endParaRPr>
              <a:solidFill>
                <a:schemeClr val="lt1"/>
              </a:solidFill>
              <a:latin typeface="Calibri"/>
              <a:ea typeface="Calibri"/>
              <a:cs typeface="Calibri"/>
              <a:sym typeface="Calibri"/>
            </a:endParaRPr>
          </a:p>
        </p:txBody>
      </p:sp>
      <p:sp>
        <p:nvSpPr>
          <p:cNvPr id="668" name="Google Shape;668;p55"/>
          <p:cNvSpPr/>
          <p:nvPr/>
        </p:nvSpPr>
        <p:spPr>
          <a:xfrm>
            <a:off x="7394700" y="3980800"/>
            <a:ext cx="8420100" cy="400200"/>
          </a:xfrm>
          <a:prstGeom prst="rect">
            <a:avLst/>
          </a:prstGeom>
          <a:solidFill>
            <a:srgbClr val="BD2F2D">
              <a:alpha val="626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US">
                <a:solidFill>
                  <a:schemeClr val="lt1"/>
                </a:solidFill>
                <a:latin typeface="Calibri"/>
                <a:ea typeface="Calibri"/>
                <a:cs typeface="Calibri"/>
                <a:sym typeface="Calibri"/>
              </a:rPr>
              <a:t>RFM Segmentation Rules</a:t>
            </a:r>
            <a:endParaRPr b="1" sz="1050">
              <a:solidFill>
                <a:schemeClr val="lt1"/>
              </a:solidFill>
              <a:latin typeface="Roboto"/>
              <a:ea typeface="Roboto"/>
              <a:cs typeface="Roboto"/>
              <a:sym typeface="Roboto"/>
            </a:endParaRPr>
          </a:p>
        </p:txBody>
      </p:sp>
      <p:pic>
        <p:nvPicPr>
          <p:cNvPr id="669" name="Google Shape;669;p55"/>
          <p:cNvPicPr preferRelativeResize="0"/>
          <p:nvPr/>
        </p:nvPicPr>
        <p:blipFill>
          <a:blip r:embed="rId4">
            <a:alphaModFix/>
          </a:blip>
          <a:stretch>
            <a:fillRect/>
          </a:stretch>
        </p:blipFill>
        <p:spPr>
          <a:xfrm>
            <a:off x="7482525" y="2128525"/>
            <a:ext cx="4436888" cy="16236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sp>
        <p:nvSpPr>
          <p:cNvPr id="674" name="Google Shape;674;p56"/>
          <p:cNvSpPr txBox="1"/>
          <p:nvPr/>
        </p:nvSpPr>
        <p:spPr>
          <a:xfrm>
            <a:off x="409725" y="3102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Create RFM Score</a:t>
            </a:r>
            <a:endParaRPr b="1" sz="4600">
              <a:solidFill>
                <a:schemeClr val="dk2"/>
              </a:solidFill>
              <a:latin typeface="Poppins"/>
              <a:ea typeface="Poppins"/>
              <a:cs typeface="Poppins"/>
              <a:sym typeface="Poppins"/>
            </a:endParaRPr>
          </a:p>
        </p:txBody>
      </p:sp>
      <p:sp>
        <p:nvSpPr>
          <p:cNvPr id="675" name="Google Shape;675;p56"/>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676" name="Google Shape;676;p56"/>
          <p:cNvSpPr txBox="1"/>
          <p:nvPr/>
        </p:nvSpPr>
        <p:spPr>
          <a:xfrm>
            <a:off x="409725" y="1918450"/>
            <a:ext cx="6140400" cy="2625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Combine all score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df_RFM.loc[:, </a:t>
            </a:r>
            <a:r>
              <a:rPr lang="en-US" sz="1200">
                <a:solidFill>
                  <a:srgbClr val="A31515"/>
                </a:solidFill>
                <a:latin typeface="Courier New"/>
                <a:ea typeface="Courier New"/>
                <a:cs typeface="Courier New"/>
                <a:sym typeface="Courier New"/>
              </a:rPr>
              <a:t>'rfm_score'</a:t>
            </a:r>
            <a:r>
              <a:rPr lang="en-US" sz="1200">
                <a:solidFill>
                  <a:schemeClr val="dk1"/>
                </a:solidFill>
                <a:latin typeface="Courier New"/>
                <a:ea typeface="Courier New"/>
                <a:cs typeface="Courier New"/>
                <a:sym typeface="Courier New"/>
              </a:rPr>
              <a:t>] = df_RFM[</a:t>
            </a:r>
            <a:r>
              <a:rPr lang="en-US" sz="1200">
                <a:solidFill>
                  <a:srgbClr val="A31515"/>
                </a:solidFill>
                <a:latin typeface="Courier New"/>
                <a:ea typeface="Courier New"/>
                <a:cs typeface="Courier New"/>
                <a:sym typeface="Courier New"/>
              </a:rPr>
              <a:t>'r_score'</a:t>
            </a:r>
            <a:r>
              <a:rPr lang="en-US" sz="1200">
                <a:solidFill>
                  <a:schemeClr val="dk1"/>
                </a:solidFill>
                <a:latin typeface="Courier New"/>
                <a:ea typeface="Courier New"/>
                <a:cs typeface="Courier New"/>
                <a:sym typeface="Courier New"/>
              </a:rPr>
              <a:t>]. astype(</a:t>
            </a:r>
            <a:r>
              <a:rPr lang="en-US" sz="1200">
                <a:solidFill>
                  <a:srgbClr val="257693"/>
                </a:solidFill>
                <a:latin typeface="Courier New"/>
                <a:ea typeface="Courier New"/>
                <a:cs typeface="Courier New"/>
                <a:sym typeface="Courier New"/>
              </a:rPr>
              <a:t>str</a:t>
            </a:r>
            <a:r>
              <a:rPr lang="en-US" sz="1200">
                <a:solidFill>
                  <a:schemeClr val="dk1"/>
                </a:solidFill>
                <a:latin typeface="Courier New"/>
                <a:ea typeface="Courier New"/>
                <a:cs typeface="Courier New"/>
                <a:sym typeface="Courier New"/>
              </a:rPr>
              <a:t>) + df_RFM[</a:t>
            </a:r>
            <a:r>
              <a:rPr lang="en-US" sz="1200">
                <a:solidFill>
                  <a:srgbClr val="A31515"/>
                </a:solidFill>
                <a:latin typeface="Courier New"/>
                <a:ea typeface="Courier New"/>
                <a:cs typeface="Courier New"/>
                <a:sym typeface="Courier New"/>
              </a:rPr>
              <a:t>'f_score'</a:t>
            </a:r>
            <a:r>
              <a:rPr lang="en-US" sz="1200">
                <a:solidFill>
                  <a:schemeClr val="dk1"/>
                </a:solidFill>
                <a:latin typeface="Courier New"/>
                <a:ea typeface="Courier New"/>
                <a:cs typeface="Courier New"/>
                <a:sym typeface="Courier New"/>
              </a:rPr>
              <a:t>].astype(</a:t>
            </a:r>
            <a:r>
              <a:rPr lang="en-US" sz="1200">
                <a:solidFill>
                  <a:srgbClr val="257693"/>
                </a:solidFill>
                <a:latin typeface="Courier New"/>
                <a:ea typeface="Courier New"/>
                <a:cs typeface="Courier New"/>
                <a:sym typeface="Courier New"/>
              </a:rPr>
              <a:t>str</a:t>
            </a:r>
            <a:r>
              <a:rPr lang="en-US" sz="1200">
                <a:solidFill>
                  <a:schemeClr val="dk1"/>
                </a:solidFill>
                <a:latin typeface="Courier New"/>
                <a:ea typeface="Courier New"/>
                <a:cs typeface="Courier New"/>
                <a:sym typeface="Courier New"/>
              </a:rPr>
              <a:t>) + df_RFM [</a:t>
            </a:r>
            <a:r>
              <a:rPr lang="en-US" sz="1200">
                <a:solidFill>
                  <a:srgbClr val="A31515"/>
                </a:solidFill>
                <a:latin typeface="Courier New"/>
                <a:ea typeface="Courier New"/>
                <a:cs typeface="Courier New"/>
                <a:sym typeface="Courier New"/>
              </a:rPr>
              <a:t>'m_score'</a:t>
            </a:r>
            <a:r>
              <a:rPr lang="en-US" sz="1200">
                <a:solidFill>
                  <a:schemeClr val="dk1"/>
                </a:solidFill>
                <a:latin typeface="Courier New"/>
                <a:ea typeface="Courier New"/>
                <a:cs typeface="Courier New"/>
                <a:sym typeface="Courier New"/>
              </a:rPr>
              <a:t>]. astype(</a:t>
            </a:r>
            <a:r>
              <a:rPr lang="en-US" sz="1200">
                <a:solidFill>
                  <a:srgbClr val="257693"/>
                </a:solidFill>
                <a:latin typeface="Courier New"/>
                <a:ea typeface="Courier New"/>
                <a:cs typeface="Courier New"/>
                <a:sym typeface="Courier New"/>
              </a:rPr>
              <a:t>str</a:t>
            </a:r>
            <a:r>
              <a:rPr lang="en-US" sz="1200">
                <a:solidFill>
                  <a:schemeClr val="dk1"/>
                </a:solidFill>
                <a:latin typeface="Courier New"/>
                <a:ea typeface="Courier New"/>
                <a:cs typeface="Courier New"/>
                <a:sym typeface="Courier New"/>
              </a:rPr>
              <a:t>)</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Check segmentation result</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df_RFM.head()</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Let's first check the most common RFM score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df_RFM[</a:t>
            </a:r>
            <a:r>
              <a:rPr lang="en-US" sz="1200">
                <a:solidFill>
                  <a:srgbClr val="A31515"/>
                </a:solidFill>
                <a:latin typeface="Courier New"/>
                <a:ea typeface="Courier New"/>
                <a:cs typeface="Courier New"/>
                <a:sym typeface="Courier New"/>
              </a:rPr>
              <a:t>'rfm_score'</a:t>
            </a:r>
            <a:r>
              <a:rPr lang="en-US" sz="1200">
                <a:solidFill>
                  <a:schemeClr val="dk1"/>
                </a:solidFill>
                <a:latin typeface="Courier New"/>
                <a:ea typeface="Courier New"/>
                <a:cs typeface="Courier New"/>
                <a:sym typeface="Courier New"/>
              </a:rPr>
              <a:t>].value_counts()</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rgbClr val="008000"/>
                </a:solidFill>
                <a:latin typeface="Courier New"/>
                <a:ea typeface="Courier New"/>
                <a:cs typeface="Courier New"/>
                <a:sym typeface="Courier New"/>
              </a:rPr>
              <a:t># Let's first check the most common RFM score</a:t>
            </a:r>
            <a:endParaRPr sz="12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200">
                <a:solidFill>
                  <a:schemeClr val="dk1"/>
                </a:solidFill>
                <a:latin typeface="Courier New"/>
                <a:ea typeface="Courier New"/>
                <a:cs typeface="Courier New"/>
                <a:sym typeface="Courier New"/>
              </a:rPr>
              <a:t>df_RFM[</a:t>
            </a:r>
            <a:r>
              <a:rPr lang="en-US" sz="1200">
                <a:solidFill>
                  <a:srgbClr val="A31515"/>
                </a:solidFill>
                <a:latin typeface="Courier New"/>
                <a:ea typeface="Courier New"/>
                <a:cs typeface="Courier New"/>
                <a:sym typeface="Courier New"/>
              </a:rPr>
              <a:t>'rfm_score'</a:t>
            </a:r>
            <a:r>
              <a:rPr lang="en-US" sz="1200">
                <a:solidFill>
                  <a:schemeClr val="dk1"/>
                </a:solidFill>
                <a:latin typeface="Courier New"/>
                <a:ea typeface="Courier New"/>
                <a:cs typeface="Courier New"/>
                <a:sym typeface="Courier New"/>
              </a:rPr>
              <a:t>].value_counts()</a:t>
            </a:r>
            <a:endParaRPr sz="12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200">
              <a:solidFill>
                <a:schemeClr val="dk1"/>
              </a:solidFill>
              <a:latin typeface="Courier New"/>
              <a:ea typeface="Courier New"/>
              <a:cs typeface="Courier New"/>
              <a:sym typeface="Courier New"/>
            </a:endParaRPr>
          </a:p>
        </p:txBody>
      </p:sp>
      <p:sp>
        <p:nvSpPr>
          <p:cNvPr id="677" name="Google Shape;677;p56"/>
          <p:cNvSpPr txBox="1"/>
          <p:nvPr/>
        </p:nvSpPr>
        <p:spPr>
          <a:xfrm>
            <a:off x="333525" y="996900"/>
            <a:ext cx="1571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F1F1F"/>
                </a:solidFill>
              </a:rPr>
              <a:t>After we segment the features representing RFM, we create a score by combining the individual values of R, F, and M.</a:t>
            </a:r>
            <a:endParaRPr sz="1800">
              <a:solidFill>
                <a:srgbClr val="1F1F1F"/>
              </a:solidFill>
            </a:endParaRPr>
          </a:p>
        </p:txBody>
      </p:sp>
      <p:sp>
        <p:nvSpPr>
          <p:cNvPr id="678" name="Google Shape;678;p56"/>
          <p:cNvSpPr/>
          <p:nvPr/>
        </p:nvSpPr>
        <p:spPr>
          <a:xfrm>
            <a:off x="497175" y="1575925"/>
            <a:ext cx="5938800" cy="400200"/>
          </a:xfrm>
          <a:prstGeom prst="rect">
            <a:avLst/>
          </a:prstGeom>
          <a:solidFill>
            <a:srgbClr val="BD2F2D">
              <a:alpha val="626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b="1" lang="en-US" sz="1050">
                <a:solidFill>
                  <a:schemeClr val="lt1"/>
                </a:solidFill>
                <a:latin typeface="Roboto"/>
                <a:ea typeface="Roboto"/>
                <a:cs typeface="Roboto"/>
                <a:sym typeface="Roboto"/>
              </a:rPr>
              <a:t>Code</a:t>
            </a:r>
            <a:endParaRPr>
              <a:solidFill>
                <a:schemeClr val="lt1"/>
              </a:solidFill>
              <a:latin typeface="Calibri"/>
              <a:ea typeface="Calibri"/>
              <a:cs typeface="Calibri"/>
              <a:sym typeface="Calibri"/>
            </a:endParaRPr>
          </a:p>
        </p:txBody>
      </p:sp>
      <p:sp>
        <p:nvSpPr>
          <p:cNvPr id="679" name="Google Shape;679;p56"/>
          <p:cNvSpPr/>
          <p:nvPr/>
        </p:nvSpPr>
        <p:spPr>
          <a:xfrm>
            <a:off x="535275" y="4351950"/>
            <a:ext cx="5900700" cy="400200"/>
          </a:xfrm>
          <a:prstGeom prst="rect">
            <a:avLst/>
          </a:prstGeom>
          <a:solidFill>
            <a:srgbClr val="BD2F2D">
              <a:alpha val="626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b="1" lang="en-US" sz="1050">
                <a:solidFill>
                  <a:schemeClr val="lt1"/>
                </a:solidFill>
                <a:latin typeface="Roboto"/>
                <a:ea typeface="Roboto"/>
                <a:cs typeface="Roboto"/>
                <a:sym typeface="Roboto"/>
              </a:rPr>
              <a:t>Outout</a:t>
            </a:r>
            <a:endParaRPr>
              <a:solidFill>
                <a:schemeClr val="lt1"/>
              </a:solidFill>
              <a:latin typeface="Calibri"/>
              <a:ea typeface="Calibri"/>
              <a:cs typeface="Calibri"/>
              <a:sym typeface="Calibri"/>
            </a:endParaRPr>
          </a:p>
        </p:txBody>
      </p:sp>
      <p:pic>
        <p:nvPicPr>
          <p:cNvPr id="680" name="Google Shape;680;p56"/>
          <p:cNvPicPr preferRelativeResize="0"/>
          <p:nvPr/>
        </p:nvPicPr>
        <p:blipFill>
          <a:blip r:embed="rId4">
            <a:alphaModFix/>
          </a:blip>
          <a:stretch>
            <a:fillRect/>
          </a:stretch>
        </p:blipFill>
        <p:spPr>
          <a:xfrm>
            <a:off x="612975" y="4794725"/>
            <a:ext cx="4802326" cy="1775300"/>
          </a:xfrm>
          <a:prstGeom prst="rect">
            <a:avLst/>
          </a:prstGeom>
          <a:noFill/>
          <a:ln>
            <a:noFill/>
          </a:ln>
        </p:spPr>
      </p:pic>
      <p:pic>
        <p:nvPicPr>
          <p:cNvPr id="681" name="Google Shape;681;p56"/>
          <p:cNvPicPr preferRelativeResize="0"/>
          <p:nvPr/>
        </p:nvPicPr>
        <p:blipFill rotWithShape="1">
          <a:blip r:embed="rId5">
            <a:alphaModFix/>
          </a:blip>
          <a:srcRect b="42492" l="0" r="0" t="0"/>
          <a:stretch/>
        </p:blipFill>
        <p:spPr>
          <a:xfrm>
            <a:off x="564075" y="6612600"/>
            <a:ext cx="4900126" cy="3099800"/>
          </a:xfrm>
          <a:prstGeom prst="rect">
            <a:avLst/>
          </a:prstGeom>
          <a:noFill/>
          <a:ln>
            <a:noFill/>
          </a:ln>
        </p:spPr>
      </p:pic>
      <p:sp>
        <p:nvSpPr>
          <p:cNvPr id="682" name="Google Shape;682;p56"/>
          <p:cNvSpPr txBox="1"/>
          <p:nvPr/>
        </p:nvSpPr>
        <p:spPr>
          <a:xfrm>
            <a:off x="7562850" y="1575925"/>
            <a:ext cx="9159900" cy="692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a:solidFill>
                  <a:srgbClr val="1F1F1F"/>
                </a:solidFill>
                <a:highlight>
                  <a:srgbClr val="FFF2CC"/>
                </a:highlight>
              </a:rPr>
              <a:t>Considering that 111 is the most common and worst score, we will interpret the data by mapping the RFM score into the following </a:t>
            </a:r>
            <a:r>
              <a:rPr lang="en-US" u="sng">
                <a:solidFill>
                  <a:schemeClr val="hlink"/>
                </a:solidFill>
                <a:highlight>
                  <a:srgbClr val="FFF2CC"/>
                </a:highlight>
                <a:hlinkClick r:id="rId6"/>
              </a:rPr>
              <a:t>11 predefined segments</a:t>
            </a:r>
            <a:r>
              <a:rPr lang="en-US">
                <a:solidFill>
                  <a:srgbClr val="1F1F1F"/>
                </a:solidFill>
                <a:highlight>
                  <a:srgbClr val="FFF2CC"/>
                </a:highlight>
              </a:rPr>
              <a:t>:</a:t>
            </a:r>
            <a:endParaRPr>
              <a:solidFill>
                <a:schemeClr val="dk1"/>
              </a:solidFill>
              <a:highlight>
                <a:srgbClr val="FFF2CC"/>
              </a:highlight>
            </a:endParaRPr>
          </a:p>
        </p:txBody>
      </p:sp>
      <p:sp>
        <p:nvSpPr>
          <p:cNvPr id="683" name="Google Shape;683;p56"/>
          <p:cNvSpPr/>
          <p:nvPr/>
        </p:nvSpPr>
        <p:spPr>
          <a:xfrm>
            <a:off x="1052700" y="7861200"/>
            <a:ext cx="4362600" cy="4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graphicFrame>
        <p:nvGraphicFramePr>
          <p:cNvPr id="684" name="Google Shape;684;p56"/>
          <p:cNvGraphicFramePr/>
          <p:nvPr/>
        </p:nvGraphicFramePr>
        <p:xfrm>
          <a:off x="7639050" y="2516275"/>
          <a:ext cx="3000000" cy="3000000"/>
        </p:xfrm>
        <a:graphic>
          <a:graphicData uri="http://schemas.openxmlformats.org/drawingml/2006/table">
            <a:tbl>
              <a:tblPr>
                <a:noFill/>
                <a:tableStyleId>{7B2B8D2C-B69D-4965-824E-E0630DCFBD98}</a:tableStyleId>
              </a:tblPr>
              <a:tblGrid>
                <a:gridCol w="1439600"/>
                <a:gridCol w="3729850"/>
                <a:gridCol w="4326975"/>
              </a:tblGrid>
              <a:tr h="515875">
                <a:tc>
                  <a:txBody>
                    <a:bodyPr/>
                    <a:lstStyle/>
                    <a:p>
                      <a:pPr indent="0" lvl="0" marL="0" rtl="0" algn="ctr">
                        <a:lnSpc>
                          <a:spcPct val="115000"/>
                        </a:lnSpc>
                        <a:spcBef>
                          <a:spcPts val="0"/>
                        </a:spcBef>
                        <a:spcAft>
                          <a:spcPts val="0"/>
                        </a:spcAft>
                        <a:buNone/>
                      </a:pPr>
                      <a:r>
                        <a:rPr b="1" lang="en-US">
                          <a:solidFill>
                            <a:schemeClr val="lt1"/>
                          </a:solidFill>
                        </a:rPr>
                        <a:t>Segment</a:t>
                      </a:r>
                      <a:endParaRPr b="1">
                        <a:solidFill>
                          <a:schemeClr val="lt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2F2D">
                        <a:alpha val="62660"/>
                      </a:srgbClr>
                    </a:solidFill>
                  </a:tcPr>
                </a:tc>
                <a:tc>
                  <a:txBody>
                    <a:bodyPr/>
                    <a:lstStyle/>
                    <a:p>
                      <a:pPr indent="0" lvl="0" marL="0" rtl="0" algn="ctr">
                        <a:lnSpc>
                          <a:spcPct val="115000"/>
                        </a:lnSpc>
                        <a:spcBef>
                          <a:spcPts val="0"/>
                        </a:spcBef>
                        <a:spcAft>
                          <a:spcPts val="0"/>
                        </a:spcAft>
                        <a:buNone/>
                      </a:pPr>
                      <a:r>
                        <a:rPr b="1" lang="en-US">
                          <a:solidFill>
                            <a:schemeClr val="lt1"/>
                          </a:solidFill>
                        </a:rPr>
                        <a:t>Description</a:t>
                      </a:r>
                      <a:endParaRPr b="1">
                        <a:solidFill>
                          <a:schemeClr val="lt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2F2D">
                        <a:alpha val="62660"/>
                      </a:srgbClr>
                    </a:solidFill>
                  </a:tcPr>
                </a:tc>
                <a:tc>
                  <a:txBody>
                    <a:bodyPr/>
                    <a:lstStyle/>
                    <a:p>
                      <a:pPr indent="0" lvl="0" marL="0" rtl="0" algn="ctr">
                        <a:lnSpc>
                          <a:spcPct val="115000"/>
                        </a:lnSpc>
                        <a:spcBef>
                          <a:spcPts val="0"/>
                        </a:spcBef>
                        <a:spcAft>
                          <a:spcPts val="0"/>
                        </a:spcAft>
                        <a:buNone/>
                      </a:pPr>
                      <a:r>
                        <a:rPr b="1" lang="en-US">
                          <a:solidFill>
                            <a:schemeClr val="lt1"/>
                          </a:solidFill>
                        </a:rPr>
                        <a:t>Actionable</a:t>
                      </a:r>
                      <a:endParaRPr b="1">
                        <a:solidFill>
                          <a:schemeClr val="lt1"/>
                        </a:solidFill>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BD2F2D">
                        <a:alpha val="62660"/>
                      </a:srgbClr>
                    </a:solidFill>
                  </a:tcPr>
                </a:tc>
              </a:tr>
              <a:tr h="515875">
                <a:tc>
                  <a:txBody>
                    <a:bodyPr/>
                    <a:lstStyle/>
                    <a:p>
                      <a:pPr indent="0" lvl="0" marL="0" rtl="0" algn="l">
                        <a:lnSpc>
                          <a:spcPct val="115000"/>
                        </a:lnSpc>
                        <a:spcBef>
                          <a:spcPts val="0"/>
                        </a:spcBef>
                        <a:spcAft>
                          <a:spcPts val="0"/>
                        </a:spcAft>
                        <a:buNone/>
                      </a:pPr>
                      <a:r>
                        <a:rPr lang="en-US"/>
                        <a:t>Champions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Used their credit card very recently, very frequently, and spent the most</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Offer premium rewards, exclusive cashback, and early access to promos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773800">
                <a:tc>
                  <a:txBody>
                    <a:bodyPr/>
                    <a:lstStyle/>
                    <a:p>
                      <a:pPr indent="0" lvl="0" marL="0" rtl="0" algn="l">
                        <a:lnSpc>
                          <a:spcPct val="115000"/>
                        </a:lnSpc>
                        <a:spcBef>
                          <a:spcPts val="0"/>
                        </a:spcBef>
                        <a:spcAft>
                          <a:spcPts val="0"/>
                        </a:spcAft>
                        <a:buNone/>
                      </a:pPr>
                      <a:r>
                        <a:rPr lang="en-US"/>
                        <a:t>Loyal Customers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Used their credit card recent, frequent usage and consistently high spending</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Provide tailored loyalty programs, upgrade options, or VIP customer treatment</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5875">
                <a:tc>
                  <a:txBody>
                    <a:bodyPr/>
                    <a:lstStyle/>
                    <a:p>
                      <a:pPr indent="0" lvl="0" marL="0" rtl="0" algn="l">
                        <a:lnSpc>
                          <a:spcPct val="115000"/>
                        </a:lnSpc>
                        <a:spcBef>
                          <a:spcPts val="0"/>
                        </a:spcBef>
                        <a:spcAft>
                          <a:spcPts val="0"/>
                        </a:spcAft>
                        <a:buNone/>
                      </a:pPr>
                      <a:r>
                        <a:rPr lang="en-US"/>
                        <a:t>Potential Loyalist</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Started using the card recently, with moderate spend and multiple uses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Encourage repeat usage with milestone bonuses or tiered rewards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5875">
                <a:tc>
                  <a:txBody>
                    <a:bodyPr/>
                    <a:lstStyle/>
                    <a:p>
                      <a:pPr indent="0" lvl="0" marL="0" rtl="0" algn="l">
                        <a:lnSpc>
                          <a:spcPct val="115000"/>
                        </a:lnSpc>
                        <a:spcBef>
                          <a:spcPts val="0"/>
                        </a:spcBef>
                        <a:spcAft>
                          <a:spcPts val="0"/>
                        </a:spcAft>
                        <a:buNone/>
                      </a:pPr>
                      <a:r>
                        <a:rPr lang="en-US"/>
                        <a:t>Recent Customers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Just started or recently resumed usage, with low spend</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Promote beginner offers, explain card features, and suggest spend categories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5875">
                <a:tc>
                  <a:txBody>
                    <a:bodyPr/>
                    <a:lstStyle/>
                    <a:p>
                      <a:pPr indent="0" lvl="0" marL="0" rtl="0" algn="l">
                        <a:lnSpc>
                          <a:spcPct val="115000"/>
                        </a:lnSpc>
                        <a:spcBef>
                          <a:spcPts val="0"/>
                        </a:spcBef>
                        <a:spcAft>
                          <a:spcPts val="0"/>
                        </a:spcAft>
                        <a:buNone/>
                      </a:pPr>
                      <a:r>
                        <a:rPr lang="en-US"/>
                        <a:t>Promising</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Recent activity but very low total spending</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Recommend spending opportunities based on interests, and share targeted promos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5875">
                <a:tc>
                  <a:txBody>
                    <a:bodyPr/>
                    <a:lstStyle/>
                    <a:p>
                      <a:pPr indent="0" lvl="0" marL="0" rtl="0" algn="l">
                        <a:lnSpc>
                          <a:spcPct val="115000"/>
                        </a:lnSpc>
                        <a:spcBef>
                          <a:spcPts val="0"/>
                        </a:spcBef>
                        <a:spcAft>
                          <a:spcPts val="0"/>
                        </a:spcAft>
                        <a:buNone/>
                      </a:pPr>
                      <a:r>
                        <a:rPr lang="en-US"/>
                        <a:t>Needs Attention</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Spent moderately before but haven’t used the card in a while</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Trigger gentle nudges with reminders of unused rewards or expiring offers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5875">
                <a:tc>
                  <a:txBody>
                    <a:bodyPr/>
                    <a:lstStyle/>
                    <a:p>
                      <a:pPr indent="0" lvl="0" marL="0" rtl="0" algn="l">
                        <a:lnSpc>
                          <a:spcPct val="115000"/>
                        </a:lnSpc>
                        <a:spcBef>
                          <a:spcPts val="0"/>
                        </a:spcBef>
                        <a:spcAft>
                          <a:spcPts val="0"/>
                        </a:spcAft>
                        <a:buNone/>
                      </a:pPr>
                      <a:r>
                        <a:rPr lang="en-US"/>
                        <a:t>About To Sleep</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Customers with declining activity and no recent usage</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Send win-back campaigns with 0% installment plans or double point incentives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5875">
                <a:tc>
                  <a:txBody>
                    <a:bodyPr/>
                    <a:lstStyle/>
                    <a:p>
                      <a:pPr indent="0" lvl="0" marL="0" rtl="0" algn="l">
                        <a:lnSpc>
                          <a:spcPct val="115000"/>
                        </a:lnSpc>
                        <a:spcBef>
                          <a:spcPts val="0"/>
                        </a:spcBef>
                        <a:spcAft>
                          <a:spcPts val="0"/>
                        </a:spcAft>
                        <a:buNone/>
                      </a:pPr>
                      <a:r>
                        <a:rPr lang="en-US"/>
                        <a:t>At Risk</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High past usage and spending, but inactive for a long time</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Reconnect with offers highlighting their past benefits and tailored incentives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5875">
                <a:tc>
                  <a:txBody>
                    <a:bodyPr/>
                    <a:lstStyle/>
                    <a:p>
                      <a:pPr indent="0" lvl="0" marL="0" rtl="0" algn="l">
                        <a:lnSpc>
                          <a:spcPct val="115000"/>
                        </a:lnSpc>
                        <a:spcBef>
                          <a:spcPts val="0"/>
                        </a:spcBef>
                        <a:spcAft>
                          <a:spcPts val="0"/>
                        </a:spcAft>
                        <a:buNone/>
                      </a:pPr>
                      <a:r>
                        <a:rPr lang="en-US"/>
                        <a:t>Can’t Lose Them</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Former loyal users who visited frequently before but are now inactive</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Offer retention deals like waived fees, exclusive benefits, or bonus points</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5875">
                <a:tc>
                  <a:txBody>
                    <a:bodyPr/>
                    <a:lstStyle/>
                    <a:p>
                      <a:pPr indent="0" lvl="0" marL="0" rtl="0" algn="l">
                        <a:lnSpc>
                          <a:spcPct val="115000"/>
                        </a:lnSpc>
                        <a:spcBef>
                          <a:spcPts val="0"/>
                        </a:spcBef>
                        <a:spcAft>
                          <a:spcPts val="0"/>
                        </a:spcAft>
                        <a:buNone/>
                      </a:pPr>
                      <a:r>
                        <a:rPr lang="en-US"/>
                        <a:t>Hibernating</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Inactive for a long period, with minimal historical engagement</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Use simple reactivation messages and one-time offers to bring them back</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515875">
                <a:tc>
                  <a:txBody>
                    <a:bodyPr/>
                    <a:lstStyle/>
                    <a:p>
                      <a:pPr indent="0" lvl="0" marL="0" rtl="0" algn="l">
                        <a:lnSpc>
                          <a:spcPct val="115000"/>
                        </a:lnSpc>
                        <a:spcBef>
                          <a:spcPts val="0"/>
                        </a:spcBef>
                        <a:spcAft>
                          <a:spcPts val="0"/>
                        </a:spcAft>
                        <a:buNone/>
                      </a:pPr>
                      <a:r>
                        <a:rPr lang="en-US"/>
                        <a:t>Lost</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Long-term inactivity with the lowest usage and engagement history</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t>Optionally remove from campaigns or send survey to understand disengagement reason</a:t>
                      </a:r>
                      <a:endParaRPr/>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57"/>
          <p:cNvSpPr txBox="1"/>
          <p:nvPr/>
        </p:nvSpPr>
        <p:spPr>
          <a:xfrm>
            <a:off x="409725" y="3102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RFM Segmentation Result</a:t>
            </a:r>
            <a:endParaRPr b="1" sz="4600">
              <a:solidFill>
                <a:schemeClr val="dk2"/>
              </a:solidFill>
              <a:latin typeface="Poppins"/>
              <a:ea typeface="Poppins"/>
              <a:cs typeface="Poppins"/>
              <a:sym typeface="Poppins"/>
            </a:endParaRPr>
          </a:p>
        </p:txBody>
      </p:sp>
      <p:sp>
        <p:nvSpPr>
          <p:cNvPr id="690" name="Google Shape;690;p57"/>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691" name="Google Shape;691;p57"/>
          <p:cNvSpPr txBox="1"/>
          <p:nvPr/>
        </p:nvSpPr>
        <p:spPr>
          <a:xfrm>
            <a:off x="409725" y="1918450"/>
            <a:ext cx="6140400" cy="5171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Import DataFrame</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GSHEET_URL = </a:t>
            </a:r>
            <a:r>
              <a:rPr lang="en-US" sz="1050">
                <a:solidFill>
                  <a:srgbClr val="A31515"/>
                </a:solidFill>
                <a:highlight>
                  <a:srgbClr val="F7F7F7"/>
                </a:highlight>
                <a:latin typeface="Courier New"/>
                <a:ea typeface="Courier New"/>
                <a:cs typeface="Courier New"/>
                <a:sym typeface="Courier New"/>
              </a:rPr>
              <a:t>'https://docs.google.com/spreadsheets/d/1AW-z4ljE-lyoelB80J_FclFxM-Zl44DW7by_y-3rU8Y/edit?usp=sharing'</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GSHEET_URL_CSV = GSHEET_URL.replace(</a:t>
            </a:r>
            <a:r>
              <a:rPr lang="en-US" sz="1050">
                <a:solidFill>
                  <a:srgbClr val="A31515"/>
                </a:solidFill>
                <a:highlight>
                  <a:srgbClr val="F7F7F7"/>
                </a:highlight>
                <a:latin typeface="Courier New"/>
                <a:ea typeface="Courier New"/>
                <a:cs typeface="Courier New"/>
                <a:sym typeface="Courier New"/>
              </a:rPr>
              <a:t>'/edit?usp=sharing'</a:t>
            </a:r>
            <a:r>
              <a:rPr lang="en-US" sz="1050">
                <a:solidFill>
                  <a:schemeClr val="dk1"/>
                </a:solidFill>
                <a:highlight>
                  <a:srgbClr val="F7F7F7"/>
                </a:highlight>
                <a:latin typeface="Courier New"/>
                <a:ea typeface="Courier New"/>
                <a:cs typeface="Courier New"/>
                <a:sym typeface="Courier New"/>
              </a:rPr>
              <a:t>, </a:t>
            </a:r>
            <a:r>
              <a:rPr lang="en-US" sz="1050">
                <a:solidFill>
                  <a:srgbClr val="A31515"/>
                </a:solidFill>
                <a:highlight>
                  <a:srgbClr val="F7F7F7"/>
                </a:highlight>
                <a:latin typeface="Courier New"/>
                <a:ea typeface="Courier New"/>
                <a:cs typeface="Courier New"/>
                <a:sym typeface="Courier New"/>
              </a:rPr>
              <a:t>'/export?format=csv'</a:t>
            </a:r>
            <a:r>
              <a:rPr lang="en-US"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rfm_segments = pd.read_csv (GSHEET_URL_CSV)</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Print the columns of the DataFrame to check the actual column names</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795E26"/>
                </a:solidFill>
                <a:highlight>
                  <a:srgbClr val="F7F7F7"/>
                </a:highlight>
                <a:latin typeface="Courier New"/>
                <a:ea typeface="Courier New"/>
                <a:cs typeface="Courier New"/>
                <a:sym typeface="Courier New"/>
              </a:rPr>
              <a:t>print</a:t>
            </a:r>
            <a:r>
              <a:rPr lang="en-US" sz="1050">
                <a:solidFill>
                  <a:schemeClr val="dk1"/>
                </a:solidFill>
                <a:highlight>
                  <a:srgbClr val="F7F7F7"/>
                </a:highlight>
                <a:latin typeface="Courier New"/>
                <a:ea typeface="Courier New"/>
                <a:cs typeface="Courier New"/>
                <a:sym typeface="Courier New"/>
              </a:rPr>
              <a:t>(rfm_segments.columns)</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Changing rfm_score datatype to str</a:t>
            </a:r>
            <a:endParaRPr sz="1050">
              <a:solidFill>
                <a:schemeClr val="accent3"/>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rfm_segments.head()</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rfm_segments[</a:t>
            </a:r>
            <a:r>
              <a:rPr lang="en-US" sz="1050">
                <a:solidFill>
                  <a:srgbClr val="A31515"/>
                </a:solidFill>
                <a:highlight>
                  <a:srgbClr val="F7F7F7"/>
                </a:highlight>
                <a:latin typeface="Courier New"/>
                <a:ea typeface="Courier New"/>
                <a:cs typeface="Courier New"/>
                <a:sym typeface="Courier New"/>
              </a:rPr>
              <a:t>'rfm_score'</a:t>
            </a:r>
            <a:r>
              <a:rPr lang="en-US" sz="1050">
                <a:solidFill>
                  <a:schemeClr val="dk1"/>
                </a:solidFill>
                <a:highlight>
                  <a:srgbClr val="F7F7F7"/>
                </a:highlight>
                <a:latin typeface="Courier New"/>
                <a:ea typeface="Courier New"/>
                <a:cs typeface="Courier New"/>
                <a:sym typeface="Courier New"/>
              </a:rPr>
              <a:t>] = rfm_segments[</a:t>
            </a:r>
            <a:r>
              <a:rPr lang="en-US" sz="1050">
                <a:solidFill>
                  <a:srgbClr val="A31515"/>
                </a:solidFill>
                <a:highlight>
                  <a:srgbClr val="F7F7F7"/>
                </a:highlight>
                <a:latin typeface="Courier New"/>
                <a:ea typeface="Courier New"/>
                <a:cs typeface="Courier New"/>
                <a:sym typeface="Courier New"/>
              </a:rPr>
              <a:t>'rfm_score'</a:t>
            </a:r>
            <a:r>
              <a:rPr lang="en-US" sz="1050">
                <a:solidFill>
                  <a:schemeClr val="dk1"/>
                </a:solidFill>
                <a:highlight>
                  <a:srgbClr val="F7F7F7"/>
                </a:highlight>
                <a:latin typeface="Courier New"/>
                <a:ea typeface="Courier New"/>
                <a:cs typeface="Courier New"/>
                <a:sym typeface="Courier New"/>
              </a:rPr>
              <a:t>].astype(</a:t>
            </a:r>
            <a:r>
              <a:rPr lang="en-US" sz="1050">
                <a:solidFill>
                  <a:srgbClr val="257693"/>
                </a:solidFill>
                <a:highlight>
                  <a:srgbClr val="F7F7F7"/>
                </a:highlight>
                <a:latin typeface="Courier New"/>
                <a:ea typeface="Courier New"/>
                <a:cs typeface="Courier New"/>
                <a:sym typeface="Courier New"/>
              </a:rPr>
              <a:t>str</a:t>
            </a:r>
            <a:r>
              <a:rPr lang="en-US"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Merge the score and the segment definition</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df_RFM = pd.merge(</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   df_RFM,</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   rfm_segments,</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   how=</a:t>
            </a:r>
            <a:r>
              <a:rPr lang="en-US" sz="1050">
                <a:solidFill>
                  <a:srgbClr val="A31515"/>
                </a:solidFill>
                <a:highlight>
                  <a:srgbClr val="F7F7F7"/>
                </a:highlight>
                <a:latin typeface="Courier New"/>
                <a:ea typeface="Courier New"/>
                <a:cs typeface="Courier New"/>
                <a:sym typeface="Courier New"/>
              </a:rPr>
              <a:t>'left'</a:t>
            </a:r>
            <a:r>
              <a:rPr lang="en-US"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   on=</a:t>
            </a:r>
            <a:r>
              <a:rPr lang="en-US" sz="1050">
                <a:solidFill>
                  <a:srgbClr val="A31515"/>
                </a:solidFill>
                <a:highlight>
                  <a:srgbClr val="F7F7F7"/>
                </a:highlight>
                <a:latin typeface="Courier New"/>
                <a:ea typeface="Courier New"/>
                <a:cs typeface="Courier New"/>
                <a:sym typeface="Courier New"/>
              </a:rPr>
              <a:t>'rfm_score'</a:t>
            </a:r>
            <a:endParaRPr sz="1050">
              <a:solidFill>
                <a:srgbClr val="A31515"/>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Check the biggest segment group</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df_RFM[[</a:t>
            </a:r>
            <a:r>
              <a:rPr lang="en-US" sz="1050">
                <a:solidFill>
                  <a:srgbClr val="A31515"/>
                </a:solidFill>
                <a:highlight>
                  <a:srgbClr val="F7F7F7"/>
                </a:highlight>
                <a:latin typeface="Courier New"/>
                <a:ea typeface="Courier New"/>
                <a:cs typeface="Courier New"/>
                <a:sym typeface="Courier New"/>
              </a:rPr>
              <a:t>'segment'</a:t>
            </a:r>
            <a:r>
              <a:rPr lang="en-US" sz="1050">
                <a:solidFill>
                  <a:schemeClr val="dk1"/>
                </a:solidFill>
                <a:highlight>
                  <a:srgbClr val="F7F7F7"/>
                </a:highlight>
                <a:latin typeface="Courier New"/>
                <a:ea typeface="Courier New"/>
                <a:cs typeface="Courier New"/>
                <a:sym typeface="Courier New"/>
              </a:rPr>
              <a:t>, </a:t>
            </a:r>
            <a:r>
              <a:rPr lang="en-US" sz="1050">
                <a:solidFill>
                  <a:srgbClr val="A31515"/>
                </a:solidFill>
                <a:highlight>
                  <a:srgbClr val="F7F7F7"/>
                </a:highlight>
                <a:latin typeface="Courier New"/>
                <a:ea typeface="Courier New"/>
                <a:cs typeface="Courier New"/>
                <a:sym typeface="Courier New"/>
              </a:rPr>
              <a:t>'Description'</a:t>
            </a:r>
            <a:r>
              <a:rPr lang="en-US" sz="1050">
                <a:solidFill>
                  <a:schemeClr val="dk1"/>
                </a:solidFill>
                <a:highlight>
                  <a:srgbClr val="F7F7F7"/>
                </a:highlight>
                <a:latin typeface="Courier New"/>
                <a:ea typeface="Courier New"/>
                <a:cs typeface="Courier New"/>
                <a:sym typeface="Courier New"/>
              </a:rPr>
              <a:t>,</a:t>
            </a:r>
            <a:r>
              <a:rPr lang="en-US" sz="1050">
                <a:solidFill>
                  <a:srgbClr val="A31515"/>
                </a:solidFill>
                <a:highlight>
                  <a:srgbClr val="F7F7F7"/>
                </a:highlight>
                <a:latin typeface="Courier New"/>
                <a:ea typeface="Courier New"/>
                <a:cs typeface="Courier New"/>
                <a:sym typeface="Courier New"/>
              </a:rPr>
              <a:t>'Actionable'</a:t>
            </a:r>
            <a:r>
              <a:rPr lang="en-US" sz="1050">
                <a:solidFill>
                  <a:schemeClr val="dk1"/>
                </a:solidFill>
                <a:highlight>
                  <a:srgbClr val="F7F7F7"/>
                </a:highlight>
                <a:latin typeface="Courier New"/>
                <a:ea typeface="Courier New"/>
                <a:cs typeface="Courier New"/>
                <a:sym typeface="Courier New"/>
              </a:rPr>
              <a:t>]].value_counts() </a:t>
            </a:r>
            <a:r>
              <a:rPr lang="en-US" sz="1050">
                <a:solidFill>
                  <a:srgbClr val="008000"/>
                </a:solidFill>
                <a:highlight>
                  <a:srgbClr val="F7F7F7"/>
                </a:highlight>
                <a:latin typeface="Courier New"/>
                <a:ea typeface="Courier New"/>
                <a:cs typeface="Courier New"/>
                <a:sym typeface="Courier New"/>
              </a:rPr>
              <a:t># Use df_RFM and select columns within double brackets</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7F7F7"/>
              </a:highlight>
              <a:latin typeface="Courier New"/>
              <a:ea typeface="Courier New"/>
              <a:cs typeface="Courier New"/>
              <a:sym typeface="Courier New"/>
            </a:endParaRPr>
          </a:p>
        </p:txBody>
      </p:sp>
      <p:sp>
        <p:nvSpPr>
          <p:cNvPr id="692" name="Google Shape;692;p57"/>
          <p:cNvSpPr txBox="1"/>
          <p:nvPr/>
        </p:nvSpPr>
        <p:spPr>
          <a:xfrm>
            <a:off x="333525" y="996900"/>
            <a:ext cx="157149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rgbClr val="1F1F1F"/>
                </a:solidFill>
              </a:rPr>
              <a:t>After we determine the features that represent RFM, we begin segmentation using pd.qcut, where q = 5, which results in scores as follows:</a:t>
            </a:r>
            <a:endParaRPr sz="1800">
              <a:solidFill>
                <a:srgbClr val="1F1F1F"/>
              </a:solidFill>
            </a:endParaRPr>
          </a:p>
        </p:txBody>
      </p:sp>
      <p:sp>
        <p:nvSpPr>
          <p:cNvPr id="693" name="Google Shape;693;p57"/>
          <p:cNvSpPr/>
          <p:nvPr/>
        </p:nvSpPr>
        <p:spPr>
          <a:xfrm>
            <a:off x="497175" y="1575925"/>
            <a:ext cx="5938800" cy="400200"/>
          </a:xfrm>
          <a:prstGeom prst="rect">
            <a:avLst/>
          </a:prstGeom>
          <a:solidFill>
            <a:srgbClr val="BD2F2D">
              <a:alpha val="626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b="1" lang="en-US" sz="1050">
                <a:solidFill>
                  <a:schemeClr val="lt1"/>
                </a:solidFill>
                <a:latin typeface="Roboto"/>
                <a:ea typeface="Roboto"/>
                <a:cs typeface="Roboto"/>
                <a:sym typeface="Roboto"/>
              </a:rPr>
              <a:t>Code</a:t>
            </a:r>
            <a:endParaRPr>
              <a:solidFill>
                <a:schemeClr val="lt1"/>
              </a:solidFill>
              <a:latin typeface="Calibri"/>
              <a:ea typeface="Calibri"/>
              <a:cs typeface="Calibri"/>
              <a:sym typeface="Calibri"/>
            </a:endParaRPr>
          </a:p>
        </p:txBody>
      </p:sp>
      <p:sp>
        <p:nvSpPr>
          <p:cNvPr id="694" name="Google Shape;694;p57"/>
          <p:cNvSpPr/>
          <p:nvPr/>
        </p:nvSpPr>
        <p:spPr>
          <a:xfrm>
            <a:off x="7031850" y="1575913"/>
            <a:ext cx="5900700" cy="400200"/>
          </a:xfrm>
          <a:prstGeom prst="rect">
            <a:avLst/>
          </a:prstGeom>
          <a:solidFill>
            <a:srgbClr val="BD2F2D">
              <a:alpha val="626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b="1" lang="en-US" sz="1050">
                <a:solidFill>
                  <a:schemeClr val="lt1"/>
                </a:solidFill>
                <a:latin typeface="Roboto"/>
                <a:ea typeface="Roboto"/>
                <a:cs typeface="Roboto"/>
                <a:sym typeface="Roboto"/>
              </a:rPr>
              <a:t>Outout</a:t>
            </a:r>
            <a:endParaRPr>
              <a:solidFill>
                <a:schemeClr val="lt1"/>
              </a:solidFill>
              <a:latin typeface="Calibri"/>
              <a:ea typeface="Calibri"/>
              <a:cs typeface="Calibri"/>
              <a:sym typeface="Calibri"/>
            </a:endParaRPr>
          </a:p>
        </p:txBody>
      </p:sp>
      <p:pic>
        <p:nvPicPr>
          <p:cNvPr id="695" name="Google Shape;695;p57"/>
          <p:cNvPicPr preferRelativeResize="0"/>
          <p:nvPr/>
        </p:nvPicPr>
        <p:blipFill>
          <a:blip r:embed="rId4">
            <a:alphaModFix/>
          </a:blip>
          <a:stretch>
            <a:fillRect/>
          </a:stretch>
        </p:blipFill>
        <p:spPr>
          <a:xfrm>
            <a:off x="7056025" y="2128550"/>
            <a:ext cx="11075599" cy="3888357"/>
          </a:xfrm>
          <a:prstGeom prst="rect">
            <a:avLst/>
          </a:prstGeom>
          <a:noFill/>
          <a:ln>
            <a:noFill/>
          </a:ln>
        </p:spPr>
      </p:pic>
      <p:sp>
        <p:nvSpPr>
          <p:cNvPr id="696" name="Google Shape;696;p57"/>
          <p:cNvSpPr/>
          <p:nvPr/>
        </p:nvSpPr>
        <p:spPr>
          <a:xfrm>
            <a:off x="7330125" y="3115750"/>
            <a:ext cx="10801500" cy="762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697" name="Google Shape;697;p57"/>
          <p:cNvSpPr txBox="1"/>
          <p:nvPr/>
        </p:nvSpPr>
        <p:spPr>
          <a:xfrm>
            <a:off x="7255625" y="6323500"/>
            <a:ext cx="10676400" cy="1468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a:solidFill>
                  <a:srgbClr val="1F1F1F"/>
                </a:solidFill>
                <a:highlight>
                  <a:srgbClr val="FFFFFF"/>
                </a:highlight>
              </a:rPr>
              <a:t>We have a significant </a:t>
            </a:r>
            <a:r>
              <a:rPr b="1" lang="en-US">
                <a:solidFill>
                  <a:srgbClr val="1F1F1F"/>
                </a:solidFill>
                <a:highlight>
                  <a:srgbClr val="FFFFFF"/>
                </a:highlight>
              </a:rPr>
              <a:t>number of recent customers</a:t>
            </a:r>
            <a:r>
              <a:rPr lang="en-US">
                <a:solidFill>
                  <a:srgbClr val="1F1F1F"/>
                </a:solidFill>
                <a:highlight>
                  <a:srgbClr val="FFFFFF"/>
                </a:highlight>
              </a:rPr>
              <a:t>, however, a substantial portion of our customer base is </a:t>
            </a:r>
            <a:r>
              <a:rPr b="1" lang="en-US">
                <a:solidFill>
                  <a:srgbClr val="1F1F1F"/>
                </a:solidFill>
                <a:highlight>
                  <a:srgbClr val="FFFFFF"/>
                </a:highlight>
              </a:rPr>
              <a:t>inactive or at risk</a:t>
            </a:r>
            <a:r>
              <a:rPr lang="en-US">
                <a:solidFill>
                  <a:srgbClr val="1F1F1F"/>
                </a:solidFill>
                <a:highlight>
                  <a:srgbClr val="FFFFFF"/>
                </a:highlight>
              </a:rPr>
              <a:t> of attrition. Our top 3 recommended actions are:</a:t>
            </a:r>
            <a:endParaRPr>
              <a:solidFill>
                <a:srgbClr val="1F1F1F"/>
              </a:solidFill>
              <a:highlight>
                <a:srgbClr val="FFFFFF"/>
              </a:highlight>
            </a:endParaRPr>
          </a:p>
          <a:p>
            <a:pPr indent="-317500" lvl="0" marL="457200" rtl="0" algn="l">
              <a:lnSpc>
                <a:spcPct val="115000"/>
              </a:lnSpc>
              <a:spcBef>
                <a:spcPts val="600"/>
              </a:spcBef>
              <a:spcAft>
                <a:spcPts val="0"/>
              </a:spcAft>
              <a:buClr>
                <a:srgbClr val="1F1F1F"/>
              </a:buClr>
              <a:buSzPts val="1400"/>
              <a:buFont typeface="Roboto"/>
              <a:buAutoNum type="arabicPeriod"/>
            </a:pPr>
            <a:r>
              <a:rPr b="1" lang="en-US">
                <a:solidFill>
                  <a:srgbClr val="1F1F1F"/>
                </a:solidFill>
                <a:highlight>
                  <a:srgbClr val="FFFFFF"/>
                </a:highlight>
              </a:rPr>
              <a:t>Launch a targeted campaign for new customers</a:t>
            </a:r>
            <a:endParaRPr b="1">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Font typeface="Roboto"/>
              <a:buAutoNum type="arabicPeriod"/>
            </a:pPr>
            <a:r>
              <a:rPr b="1" lang="en-US">
                <a:solidFill>
                  <a:srgbClr val="1F1F1F"/>
                </a:solidFill>
                <a:highlight>
                  <a:srgbClr val="FFFFFF"/>
                </a:highlight>
              </a:rPr>
              <a:t>Implement a reactivation strategy for inactive customers</a:t>
            </a:r>
            <a:endParaRPr b="1">
              <a:solidFill>
                <a:srgbClr val="1F1F1F"/>
              </a:solidFill>
              <a:highlight>
                <a:srgbClr val="FFFFFF"/>
              </a:highlight>
            </a:endParaRPr>
          </a:p>
          <a:p>
            <a:pPr indent="-317500" lvl="0" marL="457200" rtl="0" algn="l">
              <a:lnSpc>
                <a:spcPct val="115000"/>
              </a:lnSpc>
              <a:spcBef>
                <a:spcPts val="0"/>
              </a:spcBef>
              <a:spcAft>
                <a:spcPts val="0"/>
              </a:spcAft>
              <a:buClr>
                <a:srgbClr val="1F1F1F"/>
              </a:buClr>
              <a:buSzPts val="1400"/>
              <a:buFont typeface="Roboto"/>
              <a:buAutoNum type="arabicPeriod"/>
            </a:pPr>
            <a:r>
              <a:rPr b="1" lang="en-US">
                <a:solidFill>
                  <a:srgbClr val="1F1F1F"/>
                </a:solidFill>
                <a:highlight>
                  <a:srgbClr val="FFFFFF"/>
                </a:highlight>
              </a:rPr>
              <a:t>Reconnect with high-value customers</a:t>
            </a:r>
            <a:r>
              <a:rPr lang="en-US">
                <a:solidFill>
                  <a:srgbClr val="1F1F1F"/>
                </a:solidFill>
                <a:highlight>
                  <a:srgbClr val="FFFFFF"/>
                </a:highlight>
              </a:rPr>
              <a:t> </a:t>
            </a:r>
            <a:endParaRPr>
              <a:solidFill>
                <a:srgbClr val="1F1F1F"/>
              </a:solidFill>
              <a:highlight>
                <a:srgbClr val="FFFFFF"/>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1" name="Shape 701"/>
        <p:cNvGrpSpPr/>
        <p:nvPr/>
      </p:nvGrpSpPr>
      <p:grpSpPr>
        <a:xfrm>
          <a:off x="0" y="0"/>
          <a:ext cx="0" cy="0"/>
          <a:chOff x="0" y="0"/>
          <a:chExt cx="0" cy="0"/>
        </a:xfrm>
      </p:grpSpPr>
      <p:sp>
        <p:nvSpPr>
          <p:cNvPr id="702" name="Google Shape;702;p58"/>
          <p:cNvSpPr txBox="1"/>
          <p:nvPr/>
        </p:nvSpPr>
        <p:spPr>
          <a:xfrm>
            <a:off x="409725" y="3102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Segment Analysis</a:t>
            </a:r>
            <a:endParaRPr b="1" sz="4600">
              <a:solidFill>
                <a:schemeClr val="dk2"/>
              </a:solidFill>
              <a:latin typeface="Poppins"/>
              <a:ea typeface="Poppins"/>
              <a:cs typeface="Poppins"/>
              <a:sym typeface="Poppins"/>
            </a:endParaRPr>
          </a:p>
        </p:txBody>
      </p:sp>
      <p:sp>
        <p:nvSpPr>
          <p:cNvPr id="703" name="Google Shape;703;p58"/>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704" name="Google Shape;704;p58"/>
          <p:cNvSpPr txBox="1"/>
          <p:nvPr/>
        </p:nvSpPr>
        <p:spPr>
          <a:xfrm>
            <a:off x="409725" y="1918450"/>
            <a:ext cx="6140400" cy="6487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#Identify the segments that have higher average sales per client, higher average transaction frequency (count of sales) per client, higher revenue generated, and/or a larger proportion of clients with no sales.</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sales_per_segment = df2.groupby(</a:t>
            </a:r>
            <a:r>
              <a:rPr lang="en-US" sz="1050">
                <a:solidFill>
                  <a:srgbClr val="A31515"/>
                </a:solidFill>
                <a:highlight>
                  <a:srgbClr val="F7F7F7"/>
                </a:highlight>
                <a:latin typeface="Courier New"/>
                <a:ea typeface="Courier New"/>
                <a:cs typeface="Courier New"/>
                <a:sym typeface="Courier New"/>
              </a:rPr>
              <a:t>'segment'</a:t>
            </a:r>
            <a:r>
              <a:rPr lang="en-US" sz="1050">
                <a:solidFill>
                  <a:schemeClr val="dk1"/>
                </a:solidFill>
                <a:highlight>
                  <a:srgbClr val="F7F7F7"/>
                </a:highlight>
                <a:latin typeface="Courier New"/>
                <a:ea typeface="Courier New"/>
                <a:cs typeface="Courier New"/>
                <a:sym typeface="Courier New"/>
              </a:rPr>
              <a:t>).agg({</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   </a:t>
            </a:r>
            <a:r>
              <a:rPr lang="en-US" sz="1050">
                <a:solidFill>
                  <a:srgbClr val="A31515"/>
                </a:solidFill>
                <a:highlight>
                  <a:srgbClr val="F7F7F7"/>
                </a:highlight>
                <a:latin typeface="Courier New"/>
                <a:ea typeface="Courier New"/>
                <a:cs typeface="Courier New"/>
                <a:sym typeface="Courier New"/>
              </a:rPr>
              <a:t>'avg_sales_L36M'</a:t>
            </a:r>
            <a:r>
              <a:rPr lang="en-US" sz="1050">
                <a:solidFill>
                  <a:schemeClr val="dk1"/>
                </a:solidFill>
                <a:highlight>
                  <a:srgbClr val="F7F7F7"/>
                </a:highlight>
                <a:latin typeface="Courier New"/>
                <a:ea typeface="Courier New"/>
                <a:cs typeface="Courier New"/>
                <a:sym typeface="Courier New"/>
              </a:rPr>
              <a:t> : </a:t>
            </a:r>
            <a:r>
              <a:rPr lang="en-US" sz="1050">
                <a:solidFill>
                  <a:srgbClr val="A31515"/>
                </a:solidFill>
                <a:highlight>
                  <a:srgbClr val="F7F7F7"/>
                </a:highlight>
                <a:latin typeface="Courier New"/>
                <a:ea typeface="Courier New"/>
                <a:cs typeface="Courier New"/>
                <a:sym typeface="Courier New"/>
              </a:rPr>
              <a:t>'mean'</a:t>
            </a:r>
            <a:r>
              <a:rPr lang="en-US" sz="1050">
                <a:solidFill>
                  <a:schemeClr val="dk1"/>
                </a:solidFill>
                <a:highlight>
                  <a:srgbClr val="F7F7F7"/>
                </a:highlight>
                <a:latin typeface="Courier New"/>
                <a:ea typeface="Courier New"/>
                <a:cs typeface="Courier New"/>
                <a:sym typeface="Courier New"/>
              </a:rPr>
              <a:t>,  </a:t>
            </a:r>
            <a:r>
              <a:rPr lang="en-US" sz="1050">
                <a:solidFill>
                  <a:srgbClr val="008000"/>
                </a:solidFill>
                <a:highlight>
                  <a:srgbClr val="F7F7F7"/>
                </a:highlight>
                <a:latin typeface="Courier New"/>
                <a:ea typeface="Courier New"/>
                <a:cs typeface="Courier New"/>
                <a:sym typeface="Courier New"/>
              </a:rPr>
              <a:t># Pass column names as strings</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   </a:t>
            </a:r>
            <a:r>
              <a:rPr lang="en-US" sz="1050">
                <a:solidFill>
                  <a:srgbClr val="A31515"/>
                </a:solidFill>
                <a:highlight>
                  <a:srgbClr val="F7F7F7"/>
                </a:highlight>
                <a:latin typeface="Courier New"/>
                <a:ea typeface="Courier New"/>
                <a:cs typeface="Courier New"/>
                <a:sym typeface="Courier New"/>
              </a:rPr>
              <a:t>'cnt_sales_L36M'</a:t>
            </a:r>
            <a:r>
              <a:rPr lang="en-US" sz="1050">
                <a:solidFill>
                  <a:schemeClr val="dk1"/>
                </a:solidFill>
                <a:highlight>
                  <a:srgbClr val="F7F7F7"/>
                </a:highlight>
                <a:latin typeface="Courier New"/>
                <a:ea typeface="Courier New"/>
                <a:cs typeface="Courier New"/>
                <a:sym typeface="Courier New"/>
              </a:rPr>
              <a:t> : </a:t>
            </a:r>
            <a:r>
              <a:rPr lang="en-US" sz="1050">
                <a:solidFill>
                  <a:srgbClr val="A31515"/>
                </a:solidFill>
                <a:highlight>
                  <a:srgbClr val="F7F7F7"/>
                </a:highlight>
                <a:latin typeface="Courier New"/>
                <a:ea typeface="Courier New"/>
                <a:cs typeface="Courier New"/>
                <a:sym typeface="Courier New"/>
              </a:rPr>
              <a:t>'mean'</a:t>
            </a:r>
            <a:r>
              <a:rPr lang="en-US" sz="1050">
                <a:solidFill>
                  <a:schemeClr val="dk1"/>
                </a:solidFill>
                <a:highlight>
                  <a:srgbClr val="F7F7F7"/>
                </a:highlight>
                <a:latin typeface="Courier New"/>
                <a:ea typeface="Courier New"/>
                <a:cs typeface="Courier New"/>
                <a:sym typeface="Courier New"/>
              </a:rPr>
              <a:t>,  </a:t>
            </a:r>
            <a:r>
              <a:rPr lang="en-US" sz="1050">
                <a:solidFill>
                  <a:srgbClr val="008000"/>
                </a:solidFill>
                <a:highlight>
                  <a:srgbClr val="F7F7F7"/>
                </a:highlight>
                <a:latin typeface="Courier New"/>
                <a:ea typeface="Courier New"/>
                <a:cs typeface="Courier New"/>
                <a:sym typeface="Courier New"/>
              </a:rPr>
              <a:t># Pass column names as strings</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   </a:t>
            </a:r>
            <a:r>
              <a:rPr lang="en-US" sz="1050">
                <a:solidFill>
                  <a:srgbClr val="A31515"/>
                </a:solidFill>
                <a:highlight>
                  <a:srgbClr val="F7F7F7"/>
                </a:highlight>
                <a:latin typeface="Courier New"/>
                <a:ea typeface="Courier New"/>
                <a:cs typeface="Courier New"/>
                <a:sym typeface="Courier New"/>
              </a:rPr>
              <a:t>'total_sales_L36M'</a:t>
            </a:r>
            <a:r>
              <a:rPr lang="en-US" sz="1050">
                <a:solidFill>
                  <a:schemeClr val="dk1"/>
                </a:solidFill>
                <a:highlight>
                  <a:srgbClr val="F7F7F7"/>
                </a:highlight>
                <a:latin typeface="Courier New"/>
                <a:ea typeface="Courier New"/>
                <a:cs typeface="Courier New"/>
                <a:sym typeface="Courier New"/>
              </a:rPr>
              <a:t> : </a:t>
            </a:r>
            <a:r>
              <a:rPr lang="en-US" sz="1050">
                <a:solidFill>
                  <a:srgbClr val="A31515"/>
                </a:solidFill>
                <a:highlight>
                  <a:srgbClr val="F7F7F7"/>
                </a:highlight>
                <a:latin typeface="Courier New"/>
                <a:ea typeface="Courier New"/>
                <a:cs typeface="Courier New"/>
                <a:sym typeface="Courier New"/>
              </a:rPr>
              <a:t>'sum'</a:t>
            </a:r>
            <a:r>
              <a:rPr lang="en-US" sz="1050">
                <a:solidFill>
                  <a:schemeClr val="dk1"/>
                </a:solidFill>
                <a:highlight>
                  <a:srgbClr val="F7F7F7"/>
                </a:highlight>
                <a:latin typeface="Courier New"/>
                <a:ea typeface="Courier New"/>
                <a:cs typeface="Courier New"/>
                <a:sym typeface="Courier New"/>
              </a:rPr>
              <a:t> </a:t>
            </a:r>
            <a:r>
              <a:rPr lang="en-US" sz="1050">
                <a:solidFill>
                  <a:srgbClr val="008000"/>
                </a:solidFill>
                <a:highlight>
                  <a:srgbClr val="F7F7F7"/>
                </a:highlight>
                <a:latin typeface="Courier New"/>
                <a:ea typeface="Courier New"/>
                <a:cs typeface="Courier New"/>
                <a:sym typeface="Courier New"/>
              </a:rPr>
              <a:t># Pass column names as strings</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sales_per_segment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Group cnt_user by sales_status_L36M and segment</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segment_activity = df2.groupby([</a:t>
            </a:r>
            <a:r>
              <a:rPr lang="en-US" sz="1050">
                <a:solidFill>
                  <a:srgbClr val="A31515"/>
                </a:solidFill>
                <a:highlight>
                  <a:srgbClr val="F7F7F7"/>
                </a:highlight>
                <a:latin typeface="Courier New"/>
                <a:ea typeface="Courier New"/>
                <a:cs typeface="Courier New"/>
                <a:sym typeface="Courier New"/>
              </a:rPr>
              <a:t>'sales_status_L36M'</a:t>
            </a:r>
            <a:r>
              <a:rPr lang="en-US" sz="1050">
                <a:solidFill>
                  <a:schemeClr val="dk1"/>
                </a:solidFill>
                <a:highlight>
                  <a:srgbClr val="F7F7F7"/>
                </a:highlight>
                <a:latin typeface="Courier New"/>
                <a:ea typeface="Courier New"/>
                <a:cs typeface="Courier New"/>
                <a:sym typeface="Courier New"/>
              </a:rPr>
              <a:t>,</a:t>
            </a:r>
            <a:r>
              <a:rPr lang="en-US" sz="1050">
                <a:solidFill>
                  <a:srgbClr val="A31515"/>
                </a:solidFill>
                <a:highlight>
                  <a:srgbClr val="F7F7F7"/>
                </a:highlight>
                <a:latin typeface="Courier New"/>
                <a:ea typeface="Courier New"/>
                <a:cs typeface="Courier New"/>
                <a:sym typeface="Courier New"/>
              </a:rPr>
              <a:t>'segment'</a:t>
            </a:r>
            <a:r>
              <a:rPr lang="en-US" sz="1050">
                <a:solidFill>
                  <a:schemeClr val="dk1"/>
                </a:solidFill>
                <a:highlight>
                  <a:srgbClr val="F7F7F7"/>
                </a:highlight>
                <a:latin typeface="Courier New"/>
                <a:ea typeface="Courier New"/>
                <a:cs typeface="Courier New"/>
                <a:sym typeface="Courier New"/>
              </a:rPr>
              <a:t>])[</a:t>
            </a:r>
            <a:r>
              <a:rPr lang="en-US" sz="1050">
                <a:solidFill>
                  <a:srgbClr val="A31515"/>
                </a:solidFill>
                <a:highlight>
                  <a:srgbClr val="F7F7F7"/>
                </a:highlight>
                <a:latin typeface="Courier New"/>
                <a:ea typeface="Courier New"/>
                <a:cs typeface="Courier New"/>
                <a:sym typeface="Courier New"/>
              </a:rPr>
              <a:t>'account_id'</a:t>
            </a:r>
            <a:r>
              <a:rPr lang="en-US" sz="1050">
                <a:solidFill>
                  <a:schemeClr val="dk1"/>
                </a:solidFill>
                <a:highlight>
                  <a:srgbClr val="F7F7F7"/>
                </a:highlight>
                <a:latin typeface="Courier New"/>
                <a:ea typeface="Courier New"/>
                <a:cs typeface="Courier New"/>
                <a:sym typeface="Courier New"/>
              </a:rPr>
              <a:t>].count().reset_index().rename(columns={</a:t>
            </a:r>
            <a:r>
              <a:rPr lang="en-US" sz="1050">
                <a:solidFill>
                  <a:srgbClr val="A31515"/>
                </a:solidFill>
                <a:highlight>
                  <a:srgbClr val="F7F7F7"/>
                </a:highlight>
                <a:latin typeface="Courier New"/>
                <a:ea typeface="Courier New"/>
                <a:cs typeface="Courier New"/>
                <a:sym typeface="Courier New"/>
              </a:rPr>
              <a:t>'account_id'</a:t>
            </a:r>
            <a:r>
              <a:rPr lang="en-US" sz="1050">
                <a:solidFill>
                  <a:schemeClr val="dk1"/>
                </a:solidFill>
                <a:highlight>
                  <a:srgbClr val="F7F7F7"/>
                </a:highlight>
                <a:latin typeface="Courier New"/>
                <a:ea typeface="Courier New"/>
                <a:cs typeface="Courier New"/>
                <a:sym typeface="Courier New"/>
              </a:rPr>
              <a:t>: </a:t>
            </a:r>
            <a:r>
              <a:rPr lang="en-US" sz="1050">
                <a:solidFill>
                  <a:srgbClr val="A31515"/>
                </a:solidFill>
                <a:highlight>
                  <a:srgbClr val="F7F7F7"/>
                </a:highlight>
                <a:latin typeface="Courier New"/>
                <a:ea typeface="Courier New"/>
                <a:cs typeface="Courier New"/>
                <a:sym typeface="Courier New"/>
              </a:rPr>
              <a:t>'cnt_user'</a:t>
            </a:r>
            <a:r>
              <a:rPr lang="en-US"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segment_activity</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Filter only the segment that have no sales</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segment_inactive = segment_activity[segment_activity[</a:t>
            </a:r>
            <a:r>
              <a:rPr lang="en-US" sz="1050">
                <a:solidFill>
                  <a:srgbClr val="A31515"/>
                </a:solidFill>
                <a:highlight>
                  <a:srgbClr val="F7F7F7"/>
                </a:highlight>
                <a:latin typeface="Courier New"/>
                <a:ea typeface="Courier New"/>
                <a:cs typeface="Courier New"/>
                <a:sym typeface="Courier New"/>
              </a:rPr>
              <a:t>'sales_status_L36M'</a:t>
            </a:r>
            <a:r>
              <a:rPr lang="en-US" sz="1050">
                <a:solidFill>
                  <a:schemeClr val="dk1"/>
                </a:solidFill>
                <a:highlight>
                  <a:srgbClr val="F7F7F7"/>
                </a:highlight>
                <a:latin typeface="Courier New"/>
                <a:ea typeface="Courier New"/>
                <a:cs typeface="Courier New"/>
                <a:sym typeface="Courier New"/>
              </a:rPr>
              <a:t>] ==</a:t>
            </a:r>
            <a:r>
              <a:rPr lang="en-US" sz="1050">
                <a:solidFill>
                  <a:srgbClr val="A31515"/>
                </a:solidFill>
                <a:highlight>
                  <a:srgbClr val="F7F7F7"/>
                </a:highlight>
                <a:latin typeface="Courier New"/>
                <a:ea typeface="Courier New"/>
                <a:cs typeface="Courier New"/>
                <a:sym typeface="Courier New"/>
              </a:rPr>
              <a:t>'Inactive'</a:t>
            </a:r>
            <a:r>
              <a:rPr lang="en-US"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segment_inactive</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Create a proportion for segment that have no sales</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segment_inactive[</a:t>
            </a:r>
            <a:r>
              <a:rPr lang="en-US" sz="1050">
                <a:solidFill>
                  <a:srgbClr val="A31515"/>
                </a:solidFill>
                <a:highlight>
                  <a:srgbClr val="F7F7F7"/>
                </a:highlight>
                <a:latin typeface="Courier New"/>
                <a:ea typeface="Courier New"/>
                <a:cs typeface="Courier New"/>
                <a:sym typeface="Courier New"/>
              </a:rPr>
              <a:t>'proportion'</a:t>
            </a:r>
            <a:r>
              <a:rPr lang="en-US" sz="1050">
                <a:solidFill>
                  <a:schemeClr val="dk1"/>
                </a:solidFill>
                <a:highlight>
                  <a:srgbClr val="F7F7F7"/>
                </a:highlight>
                <a:latin typeface="Courier New"/>
                <a:ea typeface="Courier New"/>
                <a:cs typeface="Courier New"/>
                <a:sym typeface="Courier New"/>
              </a:rPr>
              <a:t>] = segment_inactive[</a:t>
            </a:r>
            <a:r>
              <a:rPr lang="en-US" sz="1050">
                <a:solidFill>
                  <a:srgbClr val="A31515"/>
                </a:solidFill>
                <a:highlight>
                  <a:srgbClr val="F7F7F7"/>
                </a:highlight>
                <a:latin typeface="Courier New"/>
                <a:ea typeface="Courier New"/>
                <a:cs typeface="Courier New"/>
                <a:sym typeface="Courier New"/>
              </a:rPr>
              <a:t>'cnt_user'</a:t>
            </a:r>
            <a:r>
              <a:rPr lang="en-US" sz="1050">
                <a:solidFill>
                  <a:schemeClr val="dk1"/>
                </a:solidFill>
                <a:highlight>
                  <a:srgbClr val="F7F7F7"/>
                </a:highlight>
                <a:latin typeface="Courier New"/>
                <a:ea typeface="Courier New"/>
                <a:cs typeface="Courier New"/>
                <a:sym typeface="Courier New"/>
              </a:rPr>
              <a:t>]/segment_inactive[</a:t>
            </a:r>
            <a:r>
              <a:rPr lang="en-US" sz="1050">
                <a:solidFill>
                  <a:srgbClr val="A31515"/>
                </a:solidFill>
                <a:highlight>
                  <a:srgbClr val="F7F7F7"/>
                </a:highlight>
                <a:latin typeface="Courier New"/>
                <a:ea typeface="Courier New"/>
                <a:cs typeface="Courier New"/>
                <a:sym typeface="Courier New"/>
              </a:rPr>
              <a:t>'cnt_user'</a:t>
            </a:r>
            <a:r>
              <a:rPr lang="en-US" sz="1050">
                <a:solidFill>
                  <a:schemeClr val="dk1"/>
                </a:solidFill>
                <a:highlight>
                  <a:srgbClr val="F7F7F7"/>
                </a:highlight>
                <a:latin typeface="Courier New"/>
                <a:ea typeface="Courier New"/>
                <a:cs typeface="Courier New"/>
                <a:sym typeface="Courier New"/>
              </a:rPr>
              <a:t>].</a:t>
            </a:r>
            <a:r>
              <a:rPr lang="en-US" sz="1050">
                <a:solidFill>
                  <a:srgbClr val="795E26"/>
                </a:solidFill>
                <a:highlight>
                  <a:srgbClr val="F7F7F7"/>
                </a:highlight>
                <a:latin typeface="Courier New"/>
                <a:ea typeface="Courier New"/>
                <a:cs typeface="Courier New"/>
                <a:sym typeface="Courier New"/>
              </a:rPr>
              <a:t>sum</a:t>
            </a:r>
            <a:r>
              <a:rPr lang="en-US"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segment_inactive</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Sort</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segment_inactive = segment_inactive.sort_values(</a:t>
            </a:r>
            <a:r>
              <a:rPr lang="en-US" sz="1050">
                <a:solidFill>
                  <a:srgbClr val="A31515"/>
                </a:solidFill>
                <a:highlight>
                  <a:srgbClr val="F7F7F7"/>
                </a:highlight>
                <a:latin typeface="Courier New"/>
                <a:ea typeface="Courier New"/>
                <a:cs typeface="Courier New"/>
                <a:sym typeface="Courier New"/>
              </a:rPr>
              <a:t>'proportion'</a:t>
            </a:r>
            <a:r>
              <a:rPr lang="en-US" sz="1050">
                <a:solidFill>
                  <a:schemeClr val="dk1"/>
                </a:solidFill>
                <a:highlight>
                  <a:srgbClr val="F7F7F7"/>
                </a:highlight>
                <a:latin typeface="Courier New"/>
                <a:ea typeface="Courier New"/>
                <a:cs typeface="Courier New"/>
                <a:sym typeface="Courier New"/>
              </a:rPr>
              <a:t>, ascending=</a:t>
            </a:r>
            <a:r>
              <a:rPr lang="en-US" sz="1050">
                <a:solidFill>
                  <a:srgbClr val="0000FF"/>
                </a:solidFill>
                <a:highlight>
                  <a:srgbClr val="F7F7F7"/>
                </a:highlight>
                <a:latin typeface="Courier New"/>
                <a:ea typeface="Courier New"/>
                <a:cs typeface="Courier New"/>
                <a:sym typeface="Courier New"/>
              </a:rPr>
              <a:t>False</a:t>
            </a:r>
            <a:r>
              <a:rPr lang="en-US" sz="1050">
                <a:solidFill>
                  <a:schemeClr val="dk1"/>
                </a:solidFill>
                <a:highlight>
                  <a:srgbClr val="F7F7F7"/>
                </a:highlight>
                <a:latin typeface="Courier New"/>
                <a:ea typeface="Courier New"/>
                <a:cs typeface="Courier New"/>
                <a:sym typeface="Courier New"/>
              </a:rPr>
              <a:t>)</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rgbClr val="008000"/>
                </a:solidFill>
                <a:highlight>
                  <a:srgbClr val="F7F7F7"/>
                </a:highlight>
                <a:latin typeface="Courier New"/>
                <a:ea typeface="Courier New"/>
                <a:cs typeface="Courier New"/>
                <a:sym typeface="Courier New"/>
              </a:rPr>
              <a:t># Display the sorted proportions</a:t>
            </a:r>
            <a:endParaRPr sz="1050">
              <a:solidFill>
                <a:srgbClr val="008000"/>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en-US" sz="1050">
                <a:solidFill>
                  <a:schemeClr val="dk1"/>
                </a:solidFill>
                <a:highlight>
                  <a:srgbClr val="F7F7F7"/>
                </a:highlight>
                <a:latin typeface="Courier New"/>
                <a:ea typeface="Courier New"/>
                <a:cs typeface="Courier New"/>
                <a:sym typeface="Courier New"/>
              </a:rPr>
              <a:t>segment_inactive</a:t>
            </a:r>
            <a:endParaRPr sz="1050">
              <a:solidFill>
                <a:schemeClr val="dk1"/>
              </a:solidFill>
              <a:highlight>
                <a:srgbClr val="F7F7F7"/>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1050">
              <a:solidFill>
                <a:schemeClr val="dk1"/>
              </a:solidFill>
              <a:highlight>
                <a:srgbClr val="F7F7F7"/>
              </a:highlight>
              <a:latin typeface="Courier New"/>
              <a:ea typeface="Courier New"/>
              <a:cs typeface="Courier New"/>
              <a:sym typeface="Courier New"/>
            </a:endParaRPr>
          </a:p>
        </p:txBody>
      </p:sp>
      <p:sp>
        <p:nvSpPr>
          <p:cNvPr id="705" name="Google Shape;705;p58"/>
          <p:cNvSpPr txBox="1"/>
          <p:nvPr/>
        </p:nvSpPr>
        <p:spPr>
          <a:xfrm>
            <a:off x="333525" y="996900"/>
            <a:ext cx="1740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a:solidFill>
                  <a:srgbClr val="1F1F1F"/>
                </a:solidFill>
              </a:rPr>
              <a:t>After we have assigned each client to a specific segment, we want to analyze and identify the segments that have higher average sales per client, higher average transaction frequency (count of sales) per client, higher revenue generated, and/or a larger proportion of clients with no sales.</a:t>
            </a:r>
            <a:endParaRPr>
              <a:solidFill>
                <a:srgbClr val="1F1F1F"/>
              </a:solidFill>
            </a:endParaRPr>
          </a:p>
        </p:txBody>
      </p:sp>
      <p:sp>
        <p:nvSpPr>
          <p:cNvPr id="706" name="Google Shape;706;p58"/>
          <p:cNvSpPr/>
          <p:nvPr/>
        </p:nvSpPr>
        <p:spPr>
          <a:xfrm>
            <a:off x="497175" y="1575925"/>
            <a:ext cx="5938800" cy="400200"/>
          </a:xfrm>
          <a:prstGeom prst="rect">
            <a:avLst/>
          </a:prstGeom>
          <a:solidFill>
            <a:srgbClr val="BD2F2D">
              <a:alpha val="626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b="1" lang="en-US" sz="1050">
                <a:solidFill>
                  <a:schemeClr val="lt1"/>
                </a:solidFill>
                <a:latin typeface="Roboto"/>
                <a:ea typeface="Roboto"/>
                <a:cs typeface="Roboto"/>
                <a:sym typeface="Roboto"/>
              </a:rPr>
              <a:t>Code</a:t>
            </a:r>
            <a:endParaRPr>
              <a:solidFill>
                <a:schemeClr val="lt1"/>
              </a:solidFill>
              <a:latin typeface="Calibri"/>
              <a:ea typeface="Calibri"/>
              <a:cs typeface="Calibri"/>
              <a:sym typeface="Calibri"/>
            </a:endParaRPr>
          </a:p>
        </p:txBody>
      </p:sp>
      <p:sp>
        <p:nvSpPr>
          <p:cNvPr id="707" name="Google Shape;707;p58"/>
          <p:cNvSpPr/>
          <p:nvPr/>
        </p:nvSpPr>
        <p:spPr>
          <a:xfrm>
            <a:off x="7031850" y="1575913"/>
            <a:ext cx="5900700" cy="400200"/>
          </a:xfrm>
          <a:prstGeom prst="rect">
            <a:avLst/>
          </a:prstGeom>
          <a:solidFill>
            <a:srgbClr val="BD2F2D">
              <a:alpha val="6266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15000"/>
              </a:lnSpc>
              <a:spcBef>
                <a:spcPts val="500"/>
              </a:spcBef>
              <a:spcAft>
                <a:spcPts val="500"/>
              </a:spcAft>
              <a:buNone/>
            </a:pPr>
            <a:r>
              <a:rPr b="1" lang="en-US" sz="1050">
                <a:solidFill>
                  <a:schemeClr val="lt1"/>
                </a:solidFill>
                <a:latin typeface="Roboto"/>
                <a:ea typeface="Roboto"/>
                <a:cs typeface="Roboto"/>
                <a:sym typeface="Roboto"/>
              </a:rPr>
              <a:t>Outout</a:t>
            </a:r>
            <a:endParaRPr>
              <a:solidFill>
                <a:schemeClr val="lt1"/>
              </a:solidFill>
              <a:latin typeface="Calibri"/>
              <a:ea typeface="Calibri"/>
              <a:cs typeface="Calibri"/>
              <a:sym typeface="Calibri"/>
            </a:endParaRPr>
          </a:p>
        </p:txBody>
      </p:sp>
      <p:pic>
        <p:nvPicPr>
          <p:cNvPr id="708" name="Google Shape;708;p58"/>
          <p:cNvPicPr preferRelativeResize="0"/>
          <p:nvPr/>
        </p:nvPicPr>
        <p:blipFill>
          <a:blip r:embed="rId4">
            <a:alphaModFix/>
          </a:blip>
          <a:stretch>
            <a:fillRect/>
          </a:stretch>
        </p:blipFill>
        <p:spPr>
          <a:xfrm>
            <a:off x="7114225" y="2065026"/>
            <a:ext cx="7577526" cy="5670600"/>
          </a:xfrm>
          <a:prstGeom prst="rect">
            <a:avLst/>
          </a:prstGeom>
          <a:noFill/>
          <a:ln>
            <a:noFill/>
          </a:ln>
        </p:spPr>
      </p:pic>
      <p:pic>
        <p:nvPicPr>
          <p:cNvPr id="709" name="Google Shape;709;p58"/>
          <p:cNvPicPr preferRelativeResize="0"/>
          <p:nvPr/>
        </p:nvPicPr>
        <p:blipFill>
          <a:blip r:embed="rId5">
            <a:alphaModFix/>
          </a:blip>
          <a:stretch>
            <a:fillRect/>
          </a:stretch>
        </p:blipFill>
        <p:spPr>
          <a:xfrm>
            <a:off x="6988225" y="7735625"/>
            <a:ext cx="7577525" cy="2083358"/>
          </a:xfrm>
          <a:prstGeom prst="rect">
            <a:avLst/>
          </a:prstGeom>
          <a:noFill/>
          <a:ln>
            <a:noFill/>
          </a:ln>
        </p:spPr>
      </p:pic>
      <p:sp>
        <p:nvSpPr>
          <p:cNvPr id="710" name="Google Shape;710;p58"/>
          <p:cNvSpPr/>
          <p:nvPr/>
        </p:nvSpPr>
        <p:spPr>
          <a:xfrm>
            <a:off x="7115338" y="8264350"/>
            <a:ext cx="7323300" cy="4002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59"/>
          <p:cNvSpPr txBox="1"/>
          <p:nvPr/>
        </p:nvSpPr>
        <p:spPr>
          <a:xfrm>
            <a:off x="409725" y="4118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Average Sales per Segment in the Past 3 Years</a:t>
            </a:r>
            <a:endParaRPr b="1" sz="4600">
              <a:solidFill>
                <a:schemeClr val="dk2"/>
              </a:solidFill>
              <a:latin typeface="Poppins"/>
              <a:ea typeface="Poppins"/>
              <a:cs typeface="Poppins"/>
              <a:sym typeface="Poppins"/>
            </a:endParaRPr>
          </a:p>
        </p:txBody>
      </p:sp>
      <p:sp>
        <p:nvSpPr>
          <p:cNvPr id="716" name="Google Shape;716;p59"/>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pic>
        <p:nvPicPr>
          <p:cNvPr id="717" name="Google Shape;717;p59"/>
          <p:cNvPicPr preferRelativeResize="0"/>
          <p:nvPr/>
        </p:nvPicPr>
        <p:blipFill rotWithShape="1">
          <a:blip r:embed="rId4">
            <a:alphaModFix/>
          </a:blip>
          <a:srcRect b="66383" l="0" r="0" t="0"/>
          <a:stretch/>
        </p:blipFill>
        <p:spPr>
          <a:xfrm>
            <a:off x="472125" y="2794000"/>
            <a:ext cx="10590126" cy="4588952"/>
          </a:xfrm>
          <a:prstGeom prst="rect">
            <a:avLst/>
          </a:prstGeom>
          <a:noFill/>
          <a:ln>
            <a:noFill/>
          </a:ln>
        </p:spPr>
      </p:pic>
      <p:sp>
        <p:nvSpPr>
          <p:cNvPr id="718" name="Google Shape;718;p59"/>
          <p:cNvSpPr txBox="1"/>
          <p:nvPr/>
        </p:nvSpPr>
        <p:spPr>
          <a:xfrm>
            <a:off x="11415150" y="3041600"/>
            <a:ext cx="6299400" cy="285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sz="1700">
                <a:solidFill>
                  <a:srgbClr val="1F1F1F"/>
                </a:solidFill>
                <a:highlight>
                  <a:srgbClr val="FFFFFF"/>
                </a:highlight>
              </a:rPr>
              <a:t>The</a:t>
            </a:r>
            <a:r>
              <a:rPr b="1" lang="en-US" sz="1700">
                <a:solidFill>
                  <a:srgbClr val="1F1F1F"/>
                </a:solidFill>
                <a:highlight>
                  <a:srgbClr val="FFFFFF"/>
                </a:highlight>
              </a:rPr>
              <a:t> 'about to sleep' </a:t>
            </a:r>
            <a:r>
              <a:rPr lang="en-US" sz="1700">
                <a:solidFill>
                  <a:srgbClr val="1F1F1F"/>
                </a:solidFill>
                <a:highlight>
                  <a:srgbClr val="FFFFFF"/>
                </a:highlight>
              </a:rPr>
              <a:t>segment exhibits the </a:t>
            </a:r>
            <a:r>
              <a:rPr b="1" lang="en-US" sz="1700">
                <a:solidFill>
                  <a:srgbClr val="1F1F1F"/>
                </a:solidFill>
                <a:highlight>
                  <a:srgbClr val="FFFFFF"/>
                </a:highlight>
              </a:rPr>
              <a:t>highest average</a:t>
            </a:r>
            <a:r>
              <a:rPr lang="en-US" sz="1700">
                <a:solidFill>
                  <a:srgbClr val="1F1F1F"/>
                </a:solidFill>
                <a:highlight>
                  <a:srgbClr val="FFFFFF"/>
                </a:highlight>
              </a:rPr>
              <a:t> </a:t>
            </a:r>
            <a:r>
              <a:rPr b="1" lang="en-US" sz="1700">
                <a:solidFill>
                  <a:srgbClr val="1F1F1F"/>
                </a:solidFill>
                <a:highlight>
                  <a:srgbClr val="FFFFFF"/>
                </a:highlight>
              </a:rPr>
              <a:t>sales per client </a:t>
            </a:r>
            <a:r>
              <a:rPr lang="en-US" sz="1700">
                <a:solidFill>
                  <a:srgbClr val="1F1F1F"/>
                </a:solidFill>
                <a:highlight>
                  <a:srgbClr val="FFFFFF"/>
                </a:highlight>
              </a:rPr>
              <a:t>at 18,924 euros</a:t>
            </a:r>
            <a:r>
              <a:rPr b="1" lang="en-US" sz="1700">
                <a:solidFill>
                  <a:srgbClr val="1F1F1F"/>
                </a:solidFill>
                <a:highlight>
                  <a:srgbClr val="FFFFFF"/>
                </a:highlight>
              </a:rPr>
              <a:t> </a:t>
            </a:r>
            <a:r>
              <a:rPr lang="en-US" sz="1700">
                <a:solidFill>
                  <a:srgbClr val="1F1F1F"/>
                </a:solidFill>
                <a:highlight>
                  <a:srgbClr val="FFFFFF"/>
                </a:highlight>
              </a:rPr>
              <a:t>compared to other segments, despite consisting of customers with declining activity and no recent usage. This indicates that some customers in this segment might have made a few large purchases but not recently. This suggests that this segment still holds significant potential. One potential action to engage these customers is to implement win-back campaigns that offer incentives such as 0% installment plans or double reward points.</a:t>
            </a:r>
            <a:endParaRPr sz="1700">
              <a:solidFill>
                <a:srgbClr val="1F1F1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2" name="Shape 722"/>
        <p:cNvGrpSpPr/>
        <p:nvPr/>
      </p:nvGrpSpPr>
      <p:grpSpPr>
        <a:xfrm>
          <a:off x="0" y="0"/>
          <a:ext cx="0" cy="0"/>
          <a:chOff x="0" y="0"/>
          <a:chExt cx="0" cy="0"/>
        </a:xfrm>
      </p:grpSpPr>
      <p:sp>
        <p:nvSpPr>
          <p:cNvPr id="723" name="Google Shape;723;p60"/>
          <p:cNvSpPr txBox="1"/>
          <p:nvPr/>
        </p:nvSpPr>
        <p:spPr>
          <a:xfrm>
            <a:off x="409725" y="4118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Number of</a:t>
            </a:r>
            <a:r>
              <a:rPr b="1" lang="en-US" sz="4600">
                <a:solidFill>
                  <a:schemeClr val="dk2"/>
                </a:solidFill>
                <a:latin typeface="Poppins"/>
                <a:ea typeface="Poppins"/>
                <a:cs typeface="Poppins"/>
                <a:sym typeface="Poppins"/>
              </a:rPr>
              <a:t> Sales per Segment in the Past 3 Years</a:t>
            </a:r>
            <a:endParaRPr b="1" sz="4600">
              <a:solidFill>
                <a:schemeClr val="dk2"/>
              </a:solidFill>
              <a:latin typeface="Poppins"/>
              <a:ea typeface="Poppins"/>
              <a:cs typeface="Poppins"/>
              <a:sym typeface="Poppins"/>
            </a:endParaRPr>
          </a:p>
        </p:txBody>
      </p:sp>
      <p:sp>
        <p:nvSpPr>
          <p:cNvPr id="724" name="Google Shape;724;p60"/>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pic>
        <p:nvPicPr>
          <p:cNvPr id="725" name="Google Shape;725;p60"/>
          <p:cNvPicPr preferRelativeResize="0"/>
          <p:nvPr/>
        </p:nvPicPr>
        <p:blipFill rotWithShape="1">
          <a:blip r:embed="rId4">
            <a:alphaModFix/>
          </a:blip>
          <a:srcRect b="33005" l="0" r="0" t="33221"/>
          <a:stretch/>
        </p:blipFill>
        <p:spPr>
          <a:xfrm>
            <a:off x="472125" y="2937950"/>
            <a:ext cx="10590126" cy="4610101"/>
          </a:xfrm>
          <a:prstGeom prst="rect">
            <a:avLst/>
          </a:prstGeom>
          <a:noFill/>
          <a:ln>
            <a:noFill/>
          </a:ln>
        </p:spPr>
      </p:pic>
      <p:sp>
        <p:nvSpPr>
          <p:cNvPr id="726" name="Google Shape;726;p60"/>
          <p:cNvSpPr txBox="1"/>
          <p:nvPr/>
        </p:nvSpPr>
        <p:spPr>
          <a:xfrm>
            <a:off x="11465950" y="3498800"/>
            <a:ext cx="6299400" cy="205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sz="1800">
                <a:solidFill>
                  <a:srgbClr val="1F1F1F"/>
                </a:solidFill>
                <a:highlight>
                  <a:srgbClr val="FFFFFF"/>
                </a:highlight>
                <a:latin typeface="Calibri"/>
                <a:ea typeface="Calibri"/>
                <a:cs typeface="Calibri"/>
                <a:sym typeface="Calibri"/>
              </a:rPr>
              <a:t>The </a:t>
            </a:r>
            <a:r>
              <a:rPr b="1" lang="en-US" sz="1800">
                <a:solidFill>
                  <a:srgbClr val="1F1F1F"/>
                </a:solidFill>
                <a:highlight>
                  <a:srgbClr val="FFFFFF"/>
                </a:highlight>
                <a:latin typeface="Calibri"/>
                <a:ea typeface="Calibri"/>
                <a:cs typeface="Calibri"/>
                <a:sym typeface="Calibri"/>
              </a:rPr>
              <a:t>'Champions'</a:t>
            </a:r>
            <a:r>
              <a:rPr lang="en-US" sz="1800">
                <a:solidFill>
                  <a:srgbClr val="1F1F1F"/>
                </a:solidFill>
                <a:highlight>
                  <a:srgbClr val="FFFFFF"/>
                </a:highlight>
                <a:latin typeface="Calibri"/>
                <a:ea typeface="Calibri"/>
                <a:cs typeface="Calibri"/>
                <a:sym typeface="Calibri"/>
              </a:rPr>
              <a:t> segment has the </a:t>
            </a:r>
            <a:r>
              <a:rPr b="1" lang="en-US" sz="1800">
                <a:solidFill>
                  <a:srgbClr val="1F1F1F"/>
                </a:solidFill>
                <a:highlight>
                  <a:srgbClr val="FFFFFF"/>
                </a:highlight>
                <a:latin typeface="Calibri"/>
                <a:ea typeface="Calibri"/>
                <a:cs typeface="Calibri"/>
                <a:sym typeface="Calibri"/>
              </a:rPr>
              <a:t>highest average number of sales per client</a:t>
            </a:r>
            <a:r>
              <a:rPr lang="en-US" sz="1800">
                <a:solidFill>
                  <a:srgbClr val="1F1F1F"/>
                </a:solidFill>
                <a:highlight>
                  <a:srgbClr val="FFFFFF"/>
                </a:highlight>
                <a:latin typeface="Calibri"/>
                <a:ea typeface="Calibri"/>
                <a:cs typeface="Calibri"/>
                <a:sym typeface="Calibri"/>
              </a:rPr>
              <a:t> at 6, surpassing all other segments. This segment comprises users who have used their credit cards very recently, very frequently, and have spent the most. To maintain their engagement, we can offer premium rewards, exclusive cashback, and early access to promotions.</a:t>
            </a:r>
            <a:endParaRPr sz="1800">
              <a:solidFill>
                <a:srgbClr val="1F1F1F"/>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sp>
        <p:nvSpPr>
          <p:cNvPr id="731" name="Google Shape;731;p61"/>
          <p:cNvSpPr txBox="1"/>
          <p:nvPr/>
        </p:nvSpPr>
        <p:spPr>
          <a:xfrm>
            <a:off x="409725" y="4118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Revenue</a:t>
            </a:r>
            <a:r>
              <a:rPr b="1" lang="en-US" sz="4600">
                <a:solidFill>
                  <a:schemeClr val="dk2"/>
                </a:solidFill>
                <a:latin typeface="Poppins"/>
                <a:ea typeface="Poppins"/>
                <a:cs typeface="Poppins"/>
                <a:sym typeface="Poppins"/>
              </a:rPr>
              <a:t> per Segment in the Past 3 Years</a:t>
            </a:r>
            <a:endParaRPr b="1" sz="4600">
              <a:solidFill>
                <a:schemeClr val="dk2"/>
              </a:solidFill>
              <a:latin typeface="Poppins"/>
              <a:ea typeface="Poppins"/>
              <a:cs typeface="Poppins"/>
              <a:sym typeface="Poppins"/>
            </a:endParaRPr>
          </a:p>
        </p:txBody>
      </p:sp>
      <p:sp>
        <p:nvSpPr>
          <p:cNvPr id="732" name="Google Shape;732;p61"/>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pic>
        <p:nvPicPr>
          <p:cNvPr id="733" name="Google Shape;733;p61"/>
          <p:cNvPicPr preferRelativeResize="0"/>
          <p:nvPr/>
        </p:nvPicPr>
        <p:blipFill rotWithShape="1">
          <a:blip r:embed="rId4">
            <a:alphaModFix/>
          </a:blip>
          <a:srcRect b="128" l="0" r="0" t="66099"/>
          <a:stretch/>
        </p:blipFill>
        <p:spPr>
          <a:xfrm>
            <a:off x="472125" y="2937950"/>
            <a:ext cx="10590126" cy="4610101"/>
          </a:xfrm>
          <a:prstGeom prst="rect">
            <a:avLst/>
          </a:prstGeom>
          <a:noFill/>
          <a:ln>
            <a:noFill/>
          </a:ln>
        </p:spPr>
      </p:pic>
      <p:sp>
        <p:nvSpPr>
          <p:cNvPr id="734" name="Google Shape;734;p61"/>
          <p:cNvSpPr txBox="1"/>
          <p:nvPr/>
        </p:nvSpPr>
        <p:spPr>
          <a:xfrm>
            <a:off x="11465950" y="3498800"/>
            <a:ext cx="6299400" cy="237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sz="1800">
                <a:solidFill>
                  <a:srgbClr val="1F1F1F"/>
                </a:solidFill>
                <a:highlight>
                  <a:srgbClr val="FFFFFF"/>
                </a:highlight>
              </a:rPr>
              <a:t>The </a:t>
            </a:r>
            <a:r>
              <a:rPr b="1" lang="en-US" sz="1800">
                <a:solidFill>
                  <a:srgbClr val="1F1F1F"/>
                </a:solidFill>
                <a:highlight>
                  <a:srgbClr val="FFFFFF"/>
                </a:highlight>
              </a:rPr>
              <a:t>'Champions'</a:t>
            </a:r>
            <a:r>
              <a:rPr lang="en-US" sz="1800">
                <a:solidFill>
                  <a:srgbClr val="1F1F1F"/>
                </a:solidFill>
                <a:highlight>
                  <a:srgbClr val="FFFFFF"/>
                </a:highlight>
              </a:rPr>
              <a:t> segment contributes the </a:t>
            </a:r>
            <a:r>
              <a:rPr b="1" lang="en-US" sz="1800">
                <a:solidFill>
                  <a:srgbClr val="1F1F1F"/>
                </a:solidFill>
                <a:highlight>
                  <a:srgbClr val="FFFFFF"/>
                </a:highlight>
              </a:rPr>
              <a:t>largest revenue </a:t>
            </a:r>
            <a:r>
              <a:rPr lang="en-US" sz="1800">
                <a:solidFill>
                  <a:srgbClr val="1F1F1F"/>
                </a:solidFill>
                <a:highlight>
                  <a:srgbClr val="FFFFFF"/>
                </a:highlight>
              </a:rPr>
              <a:t>in the past 3 years, amounting to 86,355,260 euros, exceeding all other segments. This segment is composed of users who have used their credit cards very recently, very frequently, and have spent the most. To maintain their engagement and loyalty, we can offer premium rewards, exclusive cashback, and early access to promotions.</a:t>
            </a:r>
            <a:endParaRPr sz="1800">
              <a:solidFill>
                <a:srgbClr val="1F1F1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pic>
        <p:nvPicPr>
          <p:cNvPr id="133" name="Google Shape;133;p17"/>
          <p:cNvPicPr preferRelativeResize="0"/>
          <p:nvPr/>
        </p:nvPicPr>
        <p:blipFill rotWithShape="1">
          <a:blip r:embed="rId3">
            <a:alphaModFix/>
          </a:blip>
          <a:srcRect b="0" l="0" r="28021" t="0"/>
          <a:stretch/>
        </p:blipFill>
        <p:spPr>
          <a:xfrm>
            <a:off x="0" y="0"/>
            <a:ext cx="5807425" cy="10286999"/>
          </a:xfrm>
          <a:prstGeom prst="rect">
            <a:avLst/>
          </a:prstGeom>
          <a:noFill/>
          <a:ln>
            <a:noFill/>
          </a:ln>
        </p:spPr>
      </p:pic>
      <p:sp>
        <p:nvSpPr>
          <p:cNvPr id="134" name="Google Shape;134;p17"/>
          <p:cNvSpPr txBox="1"/>
          <p:nvPr/>
        </p:nvSpPr>
        <p:spPr>
          <a:xfrm>
            <a:off x="6257175" y="2324925"/>
            <a:ext cx="10707600" cy="2247300"/>
          </a:xfrm>
          <a:prstGeom prst="rect">
            <a:avLst/>
          </a:prstGeom>
          <a:noFill/>
          <a:ln>
            <a:noFill/>
          </a:ln>
        </p:spPr>
        <p:txBody>
          <a:bodyPr anchorCtr="0" anchor="t" bIns="45700" lIns="91425" spcFirstLastPara="1" rIns="91425" wrap="square" tIns="45700">
            <a:spAutoFit/>
          </a:bodyPr>
          <a:lstStyle/>
          <a:p>
            <a:pPr indent="0" lvl="0" marL="457200" marR="0" rtl="0" algn="l">
              <a:spcBef>
                <a:spcPts val="0"/>
              </a:spcBef>
              <a:spcAft>
                <a:spcPts val="0"/>
              </a:spcAft>
              <a:buNone/>
            </a:pPr>
            <a:r>
              <a:rPr lang="en-US" sz="2000"/>
              <a:t>The dataset contains client sales data from </a:t>
            </a:r>
            <a:r>
              <a:rPr b="1" lang="en-US" sz="2000"/>
              <a:t>June 1, 2020, to May 31, 2023</a:t>
            </a:r>
            <a:r>
              <a:rPr lang="en-US" sz="2000"/>
              <a:t>, covering a total of 12,559 rows and 11 columns. It represents various aspects of user behavior, categorized into:</a:t>
            </a:r>
            <a:endParaRPr sz="2000"/>
          </a:p>
          <a:p>
            <a:pPr indent="-355600" lvl="0" marL="914400" marR="0" rtl="0" algn="l">
              <a:spcBef>
                <a:spcPts val="0"/>
              </a:spcBef>
              <a:spcAft>
                <a:spcPts val="0"/>
              </a:spcAft>
              <a:buSzPts val="2000"/>
              <a:buChar char="●"/>
            </a:pPr>
            <a:r>
              <a:rPr lang="en-US" sz="2000"/>
              <a:t>User information: account_id, MOB, flag_female, birth_date</a:t>
            </a:r>
            <a:endParaRPr sz="2000"/>
          </a:p>
          <a:p>
            <a:pPr indent="-355600" lvl="0" marL="914400" marR="0" rtl="0" algn="l">
              <a:spcBef>
                <a:spcPts val="0"/>
              </a:spcBef>
              <a:spcAft>
                <a:spcPts val="0"/>
              </a:spcAft>
              <a:buSzPts val="2000"/>
              <a:buChar char="●"/>
            </a:pPr>
            <a:r>
              <a:rPr lang="en-US" sz="2000"/>
              <a:t>User classification: account_activity_level, customer_value_level </a:t>
            </a:r>
            <a:endParaRPr sz="2000"/>
          </a:p>
          <a:p>
            <a:pPr indent="-355600" lvl="0" marL="914400" marR="0" rtl="0" algn="l">
              <a:spcBef>
                <a:spcPts val="0"/>
              </a:spcBef>
              <a:spcAft>
                <a:spcPts val="0"/>
              </a:spcAft>
              <a:buSzPts val="2000"/>
              <a:buChar char="●"/>
            </a:pPr>
            <a:r>
              <a:rPr lang="en-US" sz="2000"/>
              <a:t>Behavioral features: avg_sales_L36M, cnt_sales_L36M, last_sales, month_since_last_sales, count_direct_promo_L12M</a:t>
            </a:r>
            <a:endParaRPr sz="2000"/>
          </a:p>
        </p:txBody>
      </p:sp>
      <p:grpSp>
        <p:nvGrpSpPr>
          <p:cNvPr id="135" name="Google Shape;135;p17"/>
          <p:cNvGrpSpPr/>
          <p:nvPr/>
        </p:nvGrpSpPr>
        <p:grpSpPr>
          <a:xfrm>
            <a:off x="6790558" y="1538897"/>
            <a:ext cx="3096376" cy="650728"/>
            <a:chOff x="533400" y="2019300"/>
            <a:chExt cx="3702028" cy="650728"/>
          </a:xfrm>
        </p:grpSpPr>
        <p:pic>
          <p:nvPicPr>
            <p:cNvPr id="136" name="Google Shape;136;p17"/>
            <p:cNvPicPr preferRelativeResize="0"/>
            <p:nvPr/>
          </p:nvPicPr>
          <p:blipFill rotWithShape="1">
            <a:blip r:embed="rId4">
              <a:alphaModFix/>
            </a:blip>
            <a:srcRect b="0" l="0" r="0" t="0"/>
            <a:stretch/>
          </p:blipFill>
          <p:spPr>
            <a:xfrm>
              <a:off x="533400" y="2019300"/>
              <a:ext cx="650728" cy="650728"/>
            </a:xfrm>
            <a:prstGeom prst="rect">
              <a:avLst/>
            </a:prstGeom>
            <a:noFill/>
            <a:ln>
              <a:noFill/>
            </a:ln>
          </p:spPr>
        </p:pic>
        <p:sp>
          <p:nvSpPr>
            <p:cNvPr id="137" name="Google Shape;137;p17"/>
            <p:cNvSpPr txBox="1"/>
            <p:nvPr/>
          </p:nvSpPr>
          <p:spPr>
            <a:xfrm>
              <a:off x="1184128" y="2146354"/>
              <a:ext cx="3051300" cy="369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400">
                  <a:solidFill>
                    <a:schemeClr val="dk2"/>
                  </a:solidFill>
                  <a:latin typeface="Arial"/>
                  <a:ea typeface="Arial"/>
                  <a:cs typeface="Arial"/>
                  <a:sym typeface="Arial"/>
                </a:rPr>
                <a:t>Dataset </a:t>
              </a:r>
              <a:r>
                <a:rPr b="1" lang="en-US" sz="2400">
                  <a:solidFill>
                    <a:schemeClr val="accent6"/>
                  </a:solidFill>
                  <a:latin typeface="Arial"/>
                  <a:ea typeface="Arial"/>
                  <a:cs typeface="Arial"/>
                  <a:sym typeface="Arial"/>
                </a:rPr>
                <a:t>Overview</a:t>
              </a:r>
              <a:endParaRPr>
                <a:solidFill>
                  <a:schemeClr val="accent6"/>
                </a:solidFill>
              </a:endParaRPr>
            </a:p>
          </p:txBody>
        </p:sp>
      </p:grpSp>
      <p:sp>
        <p:nvSpPr>
          <p:cNvPr id="138" name="Google Shape;138;p17"/>
          <p:cNvSpPr txBox="1"/>
          <p:nvPr/>
        </p:nvSpPr>
        <p:spPr>
          <a:xfrm>
            <a:off x="6691700" y="6865975"/>
            <a:ext cx="9761100" cy="16317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Clr>
                <a:srgbClr val="000000"/>
              </a:buClr>
              <a:buSzPts val="1800"/>
              <a:buFont typeface="Arial"/>
              <a:buNone/>
            </a:pPr>
            <a:r>
              <a:t/>
            </a:r>
            <a:endParaRPr sz="2000">
              <a:solidFill>
                <a:srgbClr val="000000"/>
              </a:solidFill>
              <a:latin typeface="Arial"/>
              <a:ea typeface="Arial"/>
              <a:cs typeface="Arial"/>
              <a:sym typeface="Arial"/>
            </a:endParaRPr>
          </a:p>
          <a:p>
            <a:pPr indent="0" lvl="0" marL="0" marR="0" rtl="0" algn="l">
              <a:spcBef>
                <a:spcPts val="0"/>
              </a:spcBef>
              <a:spcAft>
                <a:spcPts val="0"/>
              </a:spcAft>
              <a:buNone/>
            </a:pPr>
            <a:r>
              <a:t/>
            </a:r>
            <a:endParaRPr b="0" i="0" sz="2000" u="none" strike="noStrike">
              <a:solidFill>
                <a:srgbClr val="000000"/>
              </a:solidFill>
              <a:latin typeface="Arial"/>
              <a:ea typeface="Arial"/>
              <a:cs typeface="Arial"/>
              <a:sym typeface="Arial"/>
            </a:endParaRPr>
          </a:p>
          <a:p>
            <a:pPr indent="0" lvl="0" marL="0" marR="0" rtl="0" algn="l">
              <a:spcBef>
                <a:spcPts val="0"/>
              </a:spcBef>
              <a:spcAft>
                <a:spcPts val="0"/>
              </a:spcAft>
              <a:buNone/>
            </a:pPr>
            <a:r>
              <a:rPr lang="en-US" sz="2000"/>
              <a:t>This dataset is a simulated dataset created for educational and analytical purposes. It does not contain real customer data and should not be used for actual business decisions. Any resemblance to real individuals or transactions is purely coincidental.</a:t>
            </a:r>
            <a:endParaRPr sz="2000"/>
          </a:p>
        </p:txBody>
      </p:sp>
      <p:grpSp>
        <p:nvGrpSpPr>
          <p:cNvPr id="139" name="Google Shape;139;p17"/>
          <p:cNvGrpSpPr/>
          <p:nvPr/>
        </p:nvGrpSpPr>
        <p:grpSpPr>
          <a:xfrm>
            <a:off x="6767792" y="5044097"/>
            <a:ext cx="2887961" cy="574905"/>
            <a:chOff x="673141" y="5842210"/>
            <a:chExt cx="3452847" cy="574905"/>
          </a:xfrm>
        </p:grpSpPr>
        <p:pic>
          <p:nvPicPr>
            <p:cNvPr id="140" name="Google Shape;140;p17"/>
            <p:cNvPicPr preferRelativeResize="0"/>
            <p:nvPr/>
          </p:nvPicPr>
          <p:blipFill rotWithShape="1">
            <a:blip r:embed="rId5">
              <a:alphaModFix/>
            </a:blip>
            <a:srcRect b="0" l="0" r="0" t="0"/>
            <a:stretch/>
          </p:blipFill>
          <p:spPr>
            <a:xfrm>
              <a:off x="673141" y="5842210"/>
              <a:ext cx="574905" cy="574905"/>
            </a:xfrm>
            <a:prstGeom prst="rect">
              <a:avLst/>
            </a:prstGeom>
            <a:noFill/>
            <a:ln>
              <a:noFill/>
            </a:ln>
          </p:spPr>
        </p:pic>
        <p:sp>
          <p:nvSpPr>
            <p:cNvPr id="141" name="Google Shape;141;p17"/>
            <p:cNvSpPr txBox="1"/>
            <p:nvPr/>
          </p:nvSpPr>
          <p:spPr>
            <a:xfrm>
              <a:off x="1074688" y="5985308"/>
              <a:ext cx="3051300" cy="369300"/>
            </a:xfrm>
            <a:prstGeom prst="rect">
              <a:avLst/>
            </a:prstGeom>
            <a:noFill/>
            <a:ln>
              <a:noFill/>
            </a:ln>
          </p:spPr>
          <p:txBody>
            <a:bodyPr anchorCtr="0" anchor="t" bIns="0" lIns="0" spcFirstLastPara="1" rIns="0" wrap="square" tIns="0">
              <a:spAutoFit/>
            </a:bodyPr>
            <a:lstStyle/>
            <a:p>
              <a:pPr indent="0" lvl="0" marL="0" marR="0" rtl="0" algn="ctr">
                <a:spcBef>
                  <a:spcPts val="0"/>
                </a:spcBef>
                <a:spcAft>
                  <a:spcPts val="0"/>
                </a:spcAft>
                <a:buNone/>
              </a:pPr>
              <a:r>
                <a:rPr b="1" lang="en-US" sz="2400">
                  <a:solidFill>
                    <a:schemeClr val="dk2"/>
                  </a:solidFill>
                  <a:latin typeface="Arial"/>
                  <a:ea typeface="Arial"/>
                  <a:cs typeface="Arial"/>
                  <a:sym typeface="Arial"/>
                </a:rPr>
                <a:t>Dataset </a:t>
              </a:r>
              <a:r>
                <a:rPr b="1" lang="en-US" sz="2400">
                  <a:solidFill>
                    <a:schemeClr val="accent6"/>
                  </a:solidFill>
                  <a:latin typeface="Arial"/>
                  <a:ea typeface="Arial"/>
                  <a:cs typeface="Arial"/>
                  <a:sym typeface="Arial"/>
                </a:rPr>
                <a:t>Source</a:t>
              </a:r>
              <a:endParaRPr>
                <a:solidFill>
                  <a:schemeClr val="accent6"/>
                </a:solidFill>
              </a:endParaRPr>
            </a:p>
          </p:txBody>
        </p:sp>
      </p:grpSp>
      <p:sp>
        <p:nvSpPr>
          <p:cNvPr id="142" name="Google Shape;142;p17"/>
          <p:cNvSpPr txBox="1"/>
          <p:nvPr/>
        </p:nvSpPr>
        <p:spPr>
          <a:xfrm>
            <a:off x="6663100" y="5750875"/>
            <a:ext cx="8253600" cy="4002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2000"/>
              <a:t>This is simulated sales data from</a:t>
            </a:r>
            <a:r>
              <a:rPr b="1" lang="en-US" sz="2000"/>
              <a:t> RevoU</a:t>
            </a:r>
            <a:r>
              <a:rPr lang="en-US" sz="2000"/>
              <a:t>.</a:t>
            </a:r>
            <a:endParaRPr b="0" i="0" sz="2000" u="none" strike="noStrike">
              <a:solidFill>
                <a:srgbClr val="000000"/>
              </a:solidFill>
              <a:latin typeface="Arial"/>
              <a:ea typeface="Arial"/>
              <a:cs typeface="Arial"/>
              <a:sym typeface="Arial"/>
            </a:endParaRPr>
          </a:p>
        </p:txBody>
      </p:sp>
      <p:grpSp>
        <p:nvGrpSpPr>
          <p:cNvPr id="143" name="Google Shape;143;p17"/>
          <p:cNvGrpSpPr/>
          <p:nvPr/>
        </p:nvGrpSpPr>
        <p:grpSpPr>
          <a:xfrm>
            <a:off x="6704069" y="6626770"/>
            <a:ext cx="3084420" cy="574905"/>
            <a:chOff x="679390" y="5842210"/>
            <a:chExt cx="3687733" cy="574905"/>
          </a:xfrm>
        </p:grpSpPr>
        <p:pic>
          <p:nvPicPr>
            <p:cNvPr id="144" name="Google Shape;144;p17"/>
            <p:cNvPicPr preferRelativeResize="0"/>
            <p:nvPr/>
          </p:nvPicPr>
          <p:blipFill rotWithShape="1">
            <a:blip r:embed="rId6">
              <a:alphaModFix/>
            </a:blip>
            <a:srcRect b="0" l="0" r="0" t="0"/>
            <a:stretch/>
          </p:blipFill>
          <p:spPr>
            <a:xfrm>
              <a:off x="679390" y="5842210"/>
              <a:ext cx="562407" cy="574905"/>
            </a:xfrm>
            <a:prstGeom prst="rect">
              <a:avLst/>
            </a:prstGeom>
            <a:noFill/>
            <a:ln>
              <a:noFill/>
            </a:ln>
          </p:spPr>
        </p:pic>
        <p:sp>
          <p:nvSpPr>
            <p:cNvPr id="145" name="Google Shape;145;p17"/>
            <p:cNvSpPr txBox="1"/>
            <p:nvPr/>
          </p:nvSpPr>
          <p:spPr>
            <a:xfrm>
              <a:off x="1315823" y="5945017"/>
              <a:ext cx="3051300" cy="369300"/>
            </a:xfrm>
            <a:prstGeom prst="rect">
              <a:avLst/>
            </a:prstGeom>
            <a:noFill/>
            <a:ln>
              <a:noFill/>
            </a:ln>
          </p:spPr>
          <p:txBody>
            <a:bodyPr anchorCtr="0" anchor="t" bIns="0" lIns="0" spcFirstLastPara="1" rIns="0" wrap="square" tIns="0">
              <a:spAutoFit/>
            </a:bodyPr>
            <a:lstStyle/>
            <a:p>
              <a:pPr indent="0" lvl="0" marL="0" marR="0" rtl="0" algn="l">
                <a:spcBef>
                  <a:spcPts val="0"/>
                </a:spcBef>
                <a:spcAft>
                  <a:spcPts val="0"/>
                </a:spcAft>
                <a:buNone/>
              </a:pPr>
              <a:r>
                <a:rPr b="1" lang="en-US" sz="2400">
                  <a:solidFill>
                    <a:schemeClr val="accent6"/>
                  </a:solidFill>
                  <a:latin typeface="Arial"/>
                  <a:ea typeface="Arial"/>
                  <a:cs typeface="Arial"/>
                  <a:sym typeface="Arial"/>
                </a:rPr>
                <a:t>Disclaimer</a:t>
              </a:r>
              <a:endParaRPr b="1" sz="2400">
                <a:solidFill>
                  <a:schemeClr val="accent6"/>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62"/>
          <p:cNvSpPr txBox="1"/>
          <p:nvPr/>
        </p:nvSpPr>
        <p:spPr>
          <a:xfrm>
            <a:off x="409725" y="411800"/>
            <a:ext cx="17721900" cy="6867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4600">
                <a:solidFill>
                  <a:schemeClr val="dk2"/>
                </a:solidFill>
                <a:latin typeface="Poppins"/>
                <a:ea typeface="Poppins"/>
                <a:cs typeface="Poppins"/>
                <a:sym typeface="Poppins"/>
              </a:rPr>
              <a:t>Proportion</a:t>
            </a:r>
            <a:r>
              <a:rPr b="1" lang="en-US" sz="4600">
                <a:solidFill>
                  <a:schemeClr val="dk2"/>
                </a:solidFill>
                <a:latin typeface="Poppins"/>
                <a:ea typeface="Poppins"/>
                <a:cs typeface="Poppins"/>
                <a:sym typeface="Poppins"/>
              </a:rPr>
              <a:t> of Inactive </a:t>
            </a:r>
            <a:r>
              <a:rPr b="1" lang="en-US" sz="4600">
                <a:solidFill>
                  <a:schemeClr val="dk2"/>
                </a:solidFill>
                <a:latin typeface="Poppins"/>
                <a:ea typeface="Poppins"/>
                <a:cs typeface="Poppins"/>
                <a:sym typeface="Poppins"/>
              </a:rPr>
              <a:t>Sales in the Past 3 Years</a:t>
            </a:r>
            <a:endParaRPr b="1" sz="4600">
              <a:solidFill>
                <a:schemeClr val="dk2"/>
              </a:solidFill>
              <a:latin typeface="Poppins"/>
              <a:ea typeface="Poppins"/>
              <a:cs typeface="Poppins"/>
              <a:sym typeface="Poppins"/>
            </a:endParaRPr>
          </a:p>
        </p:txBody>
      </p:sp>
      <p:sp>
        <p:nvSpPr>
          <p:cNvPr id="740" name="Google Shape;740;p62"/>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741" name="Google Shape;741;p62"/>
          <p:cNvSpPr txBox="1"/>
          <p:nvPr/>
        </p:nvSpPr>
        <p:spPr>
          <a:xfrm>
            <a:off x="10843650" y="3206700"/>
            <a:ext cx="6299400" cy="3329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500"/>
              </a:spcBef>
              <a:spcAft>
                <a:spcPts val="500"/>
              </a:spcAft>
              <a:buNone/>
            </a:pPr>
            <a:r>
              <a:rPr lang="en-US" sz="1800">
                <a:solidFill>
                  <a:srgbClr val="1F1F1F"/>
                </a:solidFill>
                <a:highlight>
                  <a:srgbClr val="FFFFFF"/>
                </a:highlight>
              </a:rPr>
              <a:t>There are </a:t>
            </a:r>
            <a:r>
              <a:rPr b="1" lang="en-US" sz="1800">
                <a:solidFill>
                  <a:srgbClr val="1F1F1F"/>
                </a:solidFill>
                <a:highlight>
                  <a:srgbClr val="FFFFFF"/>
                </a:highlight>
              </a:rPr>
              <a:t>3 segments</a:t>
            </a:r>
            <a:r>
              <a:rPr lang="en-US" sz="1800">
                <a:solidFill>
                  <a:srgbClr val="1F1F1F"/>
                </a:solidFill>
                <a:highlight>
                  <a:srgbClr val="FFFFFF"/>
                </a:highlight>
              </a:rPr>
              <a:t> containing inactive customers who haven't made any purchases in the past three years. These segments are '</a:t>
            </a:r>
            <a:r>
              <a:rPr b="1" lang="en-US" sz="1800">
                <a:solidFill>
                  <a:srgbClr val="1F1F1F"/>
                </a:solidFill>
                <a:highlight>
                  <a:srgbClr val="FFFFFF"/>
                </a:highlight>
              </a:rPr>
              <a:t>Lost,' 'Recent Customer,' and 'Hibernating.' </a:t>
            </a:r>
            <a:r>
              <a:rPr lang="en-US" sz="1800">
                <a:solidFill>
                  <a:srgbClr val="1F1F1F"/>
                </a:solidFill>
                <a:highlight>
                  <a:srgbClr val="FFFFFF"/>
                </a:highlight>
              </a:rPr>
              <a:t>The </a:t>
            </a:r>
            <a:r>
              <a:rPr b="1" lang="en-US" sz="1800">
                <a:solidFill>
                  <a:srgbClr val="1F1F1F"/>
                </a:solidFill>
                <a:highlight>
                  <a:srgbClr val="FFFFFF"/>
                </a:highlight>
              </a:rPr>
              <a:t>'Lost'</a:t>
            </a:r>
            <a:r>
              <a:rPr lang="en-US" sz="1800">
                <a:solidFill>
                  <a:srgbClr val="1F1F1F"/>
                </a:solidFill>
                <a:highlight>
                  <a:srgbClr val="FFFFFF"/>
                </a:highlight>
              </a:rPr>
              <a:t> segment represents the </a:t>
            </a:r>
            <a:r>
              <a:rPr b="1" lang="en-US" sz="1800">
                <a:solidFill>
                  <a:srgbClr val="1F1F1F"/>
                </a:solidFill>
                <a:highlight>
                  <a:srgbClr val="FFFFFF"/>
                </a:highlight>
              </a:rPr>
              <a:t>largest proportion of inactive customers</a:t>
            </a:r>
            <a:r>
              <a:rPr lang="en-US" sz="1800">
                <a:solidFill>
                  <a:srgbClr val="1F1F1F"/>
                </a:solidFill>
                <a:highlight>
                  <a:srgbClr val="FFFFFF"/>
                </a:highlight>
              </a:rPr>
              <a:t> at 98%. This segment consists of customers exhibiting long-term inactivity and having the lowest usage and engagement history. To address this segment, we can optionally remove them from marketing campaigns or conduct surveys to understand the reasons behind their disengagement.</a:t>
            </a:r>
            <a:endParaRPr sz="1800">
              <a:solidFill>
                <a:srgbClr val="1F1F1F"/>
              </a:solidFill>
            </a:endParaRPr>
          </a:p>
        </p:txBody>
      </p:sp>
      <p:pic>
        <p:nvPicPr>
          <p:cNvPr id="742" name="Google Shape;742;p62"/>
          <p:cNvPicPr preferRelativeResize="0"/>
          <p:nvPr/>
        </p:nvPicPr>
        <p:blipFill>
          <a:blip r:embed="rId4">
            <a:alphaModFix/>
          </a:blip>
          <a:stretch>
            <a:fillRect/>
          </a:stretch>
        </p:blipFill>
        <p:spPr>
          <a:xfrm>
            <a:off x="889550" y="2655475"/>
            <a:ext cx="8341199" cy="49760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6" name="Shape 746"/>
        <p:cNvGrpSpPr/>
        <p:nvPr/>
      </p:nvGrpSpPr>
      <p:grpSpPr>
        <a:xfrm>
          <a:off x="0" y="0"/>
          <a:ext cx="0" cy="0"/>
          <a:chOff x="0" y="0"/>
          <a:chExt cx="0" cy="0"/>
        </a:xfrm>
      </p:grpSpPr>
      <p:pic>
        <p:nvPicPr>
          <p:cNvPr id="747" name="Google Shape;747;p63"/>
          <p:cNvPicPr preferRelativeResize="0"/>
          <p:nvPr/>
        </p:nvPicPr>
        <p:blipFill>
          <a:blip r:embed="rId3">
            <a:alphaModFix amt="86000"/>
          </a:blip>
          <a:stretch>
            <a:fillRect/>
          </a:stretch>
        </p:blipFill>
        <p:spPr>
          <a:xfrm>
            <a:off x="0" y="-1312"/>
            <a:ext cx="18288000" cy="10289624"/>
          </a:xfrm>
          <a:prstGeom prst="rect">
            <a:avLst/>
          </a:prstGeom>
          <a:noFill/>
          <a:ln>
            <a:noFill/>
          </a:ln>
        </p:spPr>
      </p:pic>
      <p:sp>
        <p:nvSpPr>
          <p:cNvPr id="748" name="Google Shape;748;p63"/>
          <p:cNvSpPr txBox="1"/>
          <p:nvPr/>
        </p:nvSpPr>
        <p:spPr>
          <a:xfrm>
            <a:off x="8539950" y="3704350"/>
            <a:ext cx="9336600" cy="42999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Clr>
                <a:schemeClr val="dk1"/>
              </a:buClr>
              <a:buFont typeface="Arial"/>
              <a:buNone/>
            </a:pPr>
            <a:r>
              <a:rPr b="1" lang="en-US" sz="7200">
                <a:solidFill>
                  <a:schemeClr val="lt1"/>
                </a:solidFill>
                <a:latin typeface="Poppins"/>
                <a:ea typeface="Poppins"/>
                <a:cs typeface="Poppins"/>
                <a:sym typeface="Poppins"/>
              </a:rPr>
              <a:t>User persona and Personalize Actionable Recommendation</a:t>
            </a:r>
            <a:endParaRPr b="1" sz="7200">
              <a:solidFill>
                <a:schemeClr val="lt1"/>
              </a:solidFill>
              <a:latin typeface="Poppins"/>
              <a:ea typeface="Poppins"/>
              <a:cs typeface="Poppins"/>
              <a:sym typeface="Poppins"/>
            </a:endParaRPr>
          </a:p>
        </p:txBody>
      </p:sp>
      <p:grpSp>
        <p:nvGrpSpPr>
          <p:cNvPr id="749" name="Google Shape;749;p63"/>
          <p:cNvGrpSpPr/>
          <p:nvPr/>
        </p:nvGrpSpPr>
        <p:grpSpPr>
          <a:xfrm>
            <a:off x="-2083212" y="14993406"/>
            <a:ext cx="22454487" cy="11856580"/>
            <a:chOff x="0" y="-38100"/>
            <a:chExt cx="5913900" cy="3122700"/>
          </a:xfrm>
        </p:grpSpPr>
        <p:sp>
          <p:nvSpPr>
            <p:cNvPr id="750" name="Google Shape;750;p63"/>
            <p:cNvSpPr/>
            <p:nvPr/>
          </p:nvSpPr>
          <p:spPr>
            <a:xfrm>
              <a:off x="0" y="0"/>
              <a:ext cx="5913785" cy="3084567"/>
            </a:xfrm>
            <a:custGeom>
              <a:rect b="b" l="l" r="r" t="t"/>
              <a:pathLst>
                <a:path extrusionOk="0" h="3084567" w="5913785">
                  <a:moveTo>
                    <a:pt x="0" y="0"/>
                  </a:moveTo>
                  <a:lnTo>
                    <a:pt x="5913785" y="0"/>
                  </a:lnTo>
                  <a:lnTo>
                    <a:pt x="5913785" y="3084567"/>
                  </a:lnTo>
                  <a:lnTo>
                    <a:pt x="0" y="3084567"/>
                  </a:lnTo>
                  <a:close/>
                </a:path>
              </a:pathLst>
            </a:custGeom>
            <a:solidFill>
              <a:srgbClr val="AAD7D4">
                <a:alpha val="28240"/>
              </a:srgbClr>
            </a:solidFill>
            <a:ln>
              <a:noFill/>
            </a:ln>
          </p:spPr>
        </p:sp>
        <p:sp>
          <p:nvSpPr>
            <p:cNvPr id="751" name="Google Shape;751;p63"/>
            <p:cNvSpPr txBox="1"/>
            <p:nvPr/>
          </p:nvSpPr>
          <p:spPr>
            <a:xfrm>
              <a:off x="0" y="-38100"/>
              <a:ext cx="5913900" cy="3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4"/>
          <p:cNvSpPr txBox="1"/>
          <p:nvPr/>
        </p:nvSpPr>
        <p:spPr>
          <a:xfrm>
            <a:off x="409725" y="411800"/>
            <a:ext cx="17721900" cy="5226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None/>
            </a:pPr>
            <a:r>
              <a:rPr b="1" lang="en-US" sz="3500">
                <a:solidFill>
                  <a:schemeClr val="dk2"/>
                </a:solidFill>
                <a:latin typeface="Poppins"/>
                <a:ea typeface="Poppins"/>
                <a:cs typeface="Poppins"/>
                <a:sym typeface="Poppins"/>
              </a:rPr>
              <a:t>User persona and Personalize Actionable Recommendation for each Segment </a:t>
            </a:r>
            <a:endParaRPr b="1" sz="3400">
              <a:solidFill>
                <a:schemeClr val="dk2"/>
              </a:solidFill>
              <a:latin typeface="Poppins"/>
              <a:ea typeface="Poppins"/>
              <a:cs typeface="Poppins"/>
              <a:sym typeface="Poppins"/>
            </a:endParaRPr>
          </a:p>
        </p:txBody>
      </p:sp>
      <p:sp>
        <p:nvSpPr>
          <p:cNvPr id="757" name="Google Shape;757;p64"/>
          <p:cNvSpPr txBox="1"/>
          <p:nvPr/>
        </p:nvSpPr>
        <p:spPr>
          <a:xfrm>
            <a:off x="409725" y="97124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graphicFrame>
        <p:nvGraphicFramePr>
          <p:cNvPr id="758" name="Google Shape;758;p64"/>
          <p:cNvGraphicFramePr/>
          <p:nvPr/>
        </p:nvGraphicFramePr>
        <p:xfrm>
          <a:off x="409725" y="1552900"/>
          <a:ext cx="3000000" cy="3000000"/>
        </p:xfrm>
        <a:graphic>
          <a:graphicData uri="http://schemas.openxmlformats.org/drawingml/2006/table">
            <a:tbl>
              <a:tblPr>
                <a:noFill/>
                <a:tableStyleId>{7B2B8D2C-B69D-4965-824E-E0630DCFBD98}</a:tableStyleId>
              </a:tblPr>
              <a:tblGrid>
                <a:gridCol w="1633750"/>
                <a:gridCol w="3000350"/>
                <a:gridCol w="4247250"/>
                <a:gridCol w="2050150"/>
              </a:tblGrid>
              <a:tr h="437300">
                <a:tc>
                  <a:txBody>
                    <a:bodyPr/>
                    <a:lstStyle/>
                    <a:p>
                      <a:pPr indent="0" lvl="0" marL="0" rtl="0" algn="ctr">
                        <a:lnSpc>
                          <a:spcPct val="115000"/>
                        </a:lnSpc>
                        <a:spcBef>
                          <a:spcPts val="0"/>
                        </a:spcBef>
                        <a:spcAft>
                          <a:spcPts val="0"/>
                        </a:spcAft>
                        <a:buNone/>
                      </a:pPr>
                      <a:r>
                        <a:rPr b="1" lang="en-US">
                          <a:solidFill>
                            <a:schemeClr val="lt1"/>
                          </a:solidFill>
                        </a:rPr>
                        <a:t>User Persona</a:t>
                      </a:r>
                      <a:endParaRPr b="1">
                        <a:solidFill>
                          <a:schemeClr val="lt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D2F2D">
                        <a:alpha val="62660"/>
                      </a:srgbClr>
                    </a:solidFill>
                  </a:tcPr>
                </a:tc>
                <a:tc>
                  <a:txBody>
                    <a:bodyPr/>
                    <a:lstStyle/>
                    <a:p>
                      <a:pPr indent="0" lvl="0" marL="0" rtl="0" algn="ctr">
                        <a:lnSpc>
                          <a:spcPct val="115000"/>
                        </a:lnSpc>
                        <a:spcBef>
                          <a:spcPts val="0"/>
                        </a:spcBef>
                        <a:spcAft>
                          <a:spcPts val="0"/>
                        </a:spcAft>
                        <a:buNone/>
                      </a:pPr>
                      <a:r>
                        <a:rPr b="1" lang="en-US">
                          <a:solidFill>
                            <a:schemeClr val="lt1"/>
                          </a:solidFill>
                        </a:rPr>
                        <a:t>Description</a:t>
                      </a:r>
                      <a:endParaRPr b="1">
                        <a:solidFill>
                          <a:schemeClr val="lt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D2F2D">
                        <a:alpha val="62660"/>
                      </a:srgbClr>
                    </a:solidFill>
                  </a:tcPr>
                </a:tc>
                <a:tc>
                  <a:txBody>
                    <a:bodyPr/>
                    <a:lstStyle/>
                    <a:p>
                      <a:pPr indent="0" lvl="0" marL="0" rtl="0" algn="ctr">
                        <a:lnSpc>
                          <a:spcPct val="115000"/>
                        </a:lnSpc>
                        <a:spcBef>
                          <a:spcPts val="0"/>
                        </a:spcBef>
                        <a:spcAft>
                          <a:spcPts val="0"/>
                        </a:spcAft>
                        <a:buNone/>
                      </a:pPr>
                      <a:r>
                        <a:rPr b="1" lang="en-US">
                          <a:solidFill>
                            <a:schemeClr val="lt1"/>
                          </a:solidFill>
                        </a:rPr>
                        <a:t>Actionable Recommendation</a:t>
                      </a:r>
                      <a:endParaRPr b="1">
                        <a:solidFill>
                          <a:schemeClr val="lt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D2F2D">
                        <a:alpha val="62660"/>
                      </a:srgbClr>
                    </a:solidFill>
                  </a:tcPr>
                </a:tc>
                <a:tc>
                  <a:txBody>
                    <a:bodyPr/>
                    <a:lstStyle/>
                    <a:p>
                      <a:pPr indent="0" lvl="0" marL="0" rtl="0" algn="ctr">
                        <a:lnSpc>
                          <a:spcPct val="115000"/>
                        </a:lnSpc>
                        <a:spcBef>
                          <a:spcPts val="0"/>
                        </a:spcBef>
                        <a:spcAft>
                          <a:spcPts val="0"/>
                        </a:spcAft>
                        <a:buNone/>
                      </a:pPr>
                      <a:r>
                        <a:rPr b="1" lang="en-US">
                          <a:solidFill>
                            <a:schemeClr val="lt1"/>
                          </a:solidFill>
                        </a:rPr>
                        <a:t>Number of User</a:t>
                      </a:r>
                      <a:endParaRPr b="1">
                        <a:solidFill>
                          <a:schemeClr val="lt1"/>
                        </a:solidFill>
                      </a:endParaRPr>
                    </a:p>
                  </a:txBody>
                  <a:tcPr marT="19050" marB="19050" marR="28575" marL="28575" anchor="ctr">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BD2F2D">
                        <a:alpha val="62660"/>
                      </a:srgbClr>
                    </a:solidFill>
                  </a:tcPr>
                </a:tc>
              </a:tr>
              <a:tr h="640325">
                <a:tc>
                  <a:txBody>
                    <a:bodyPr/>
                    <a:lstStyle/>
                    <a:p>
                      <a:pPr indent="0" lvl="0" marL="0" rtl="0" algn="l">
                        <a:lnSpc>
                          <a:spcPct val="115000"/>
                        </a:lnSpc>
                        <a:spcBef>
                          <a:spcPts val="0"/>
                        </a:spcBef>
                        <a:spcAft>
                          <a:spcPts val="0"/>
                        </a:spcAft>
                        <a:buNone/>
                      </a:pPr>
                      <a:r>
                        <a:rPr lang="en-US">
                          <a:solidFill>
                            <a:srgbClr val="1F1F1F"/>
                          </a:solidFill>
                        </a:rPr>
                        <a:t>Recent Customers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solidFill>
                            <a:srgbClr val="1F1F1F"/>
                          </a:solidFill>
                        </a:rPr>
                        <a:t>Just started or recently resumed usage, with low spend</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solidFill>
                            <a:srgbClr val="1F1F1F"/>
                          </a:solidFill>
                        </a:rPr>
                        <a:t>Promote beginner offers, explain card features, and suggest spend categories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solidFill>
                            <a:srgbClr val="1F1F1F"/>
                          </a:solidFill>
                        </a:rPr>
                        <a:t>2291</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640325">
                <a:tc>
                  <a:txBody>
                    <a:bodyPr/>
                    <a:lstStyle/>
                    <a:p>
                      <a:pPr indent="0" lvl="0" marL="0" rtl="0" algn="l">
                        <a:lnSpc>
                          <a:spcPct val="115000"/>
                        </a:lnSpc>
                        <a:spcBef>
                          <a:spcPts val="0"/>
                        </a:spcBef>
                        <a:spcAft>
                          <a:spcPts val="0"/>
                        </a:spcAft>
                        <a:buNone/>
                      </a:pPr>
                      <a:r>
                        <a:rPr lang="en-US">
                          <a:solidFill>
                            <a:srgbClr val="1F1F1F"/>
                          </a:solidFill>
                        </a:rPr>
                        <a:t>Hibernating</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solidFill>
                            <a:srgbClr val="1F1F1F"/>
                          </a:solidFill>
                        </a:rPr>
                        <a:t>Inactive for a long period, with minimal historical engagement</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solidFill>
                            <a:srgbClr val="1F1F1F"/>
                          </a:solidFill>
                        </a:rPr>
                        <a:t>Use simple reactivation messages and one-time offers to bring them back</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solidFill>
                            <a:srgbClr val="1F1F1F"/>
                          </a:solidFill>
                        </a:rPr>
                        <a:t>1670</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640325">
                <a:tc>
                  <a:txBody>
                    <a:bodyPr/>
                    <a:lstStyle/>
                    <a:p>
                      <a:pPr indent="0" lvl="0" marL="0" rtl="0" algn="l">
                        <a:lnSpc>
                          <a:spcPct val="115000"/>
                        </a:lnSpc>
                        <a:spcBef>
                          <a:spcPts val="0"/>
                        </a:spcBef>
                        <a:spcAft>
                          <a:spcPts val="0"/>
                        </a:spcAft>
                        <a:buNone/>
                      </a:pPr>
                      <a:r>
                        <a:rPr lang="en-US">
                          <a:solidFill>
                            <a:srgbClr val="1F1F1F"/>
                          </a:solidFill>
                        </a:rPr>
                        <a:t>At Risk</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solidFill>
                            <a:srgbClr val="1F1F1F"/>
                          </a:solidFill>
                        </a:rPr>
                        <a:t>High past usage and spending, but inactive for a long time</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solidFill>
                            <a:srgbClr val="1F1F1F"/>
                          </a:solidFill>
                        </a:rPr>
                        <a:t>Reconnect with offers highlighting their past benefits and tailored incentives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c>
                  <a:txBody>
                    <a:bodyPr/>
                    <a:lstStyle/>
                    <a:p>
                      <a:pPr indent="0" lvl="0" marL="0" rtl="0" algn="l">
                        <a:lnSpc>
                          <a:spcPct val="115000"/>
                        </a:lnSpc>
                        <a:spcBef>
                          <a:spcPts val="0"/>
                        </a:spcBef>
                        <a:spcAft>
                          <a:spcPts val="0"/>
                        </a:spcAft>
                        <a:buNone/>
                      </a:pPr>
                      <a:r>
                        <a:rPr lang="en-US">
                          <a:solidFill>
                            <a:srgbClr val="1F1F1F"/>
                          </a:solidFill>
                        </a:rPr>
                        <a:t>1556</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chemeClr val="accent3"/>
                    </a:solidFill>
                  </a:tcPr>
                </a:tc>
              </a:tr>
              <a:tr h="460300">
                <a:tc>
                  <a:txBody>
                    <a:bodyPr/>
                    <a:lstStyle/>
                    <a:p>
                      <a:pPr indent="0" lvl="0" marL="0" rtl="0" algn="l">
                        <a:lnSpc>
                          <a:spcPct val="115000"/>
                        </a:lnSpc>
                        <a:spcBef>
                          <a:spcPts val="0"/>
                        </a:spcBef>
                        <a:spcAft>
                          <a:spcPts val="0"/>
                        </a:spcAft>
                        <a:buNone/>
                      </a:pPr>
                      <a:r>
                        <a:rPr lang="en-US">
                          <a:solidFill>
                            <a:srgbClr val="1F1F1F"/>
                          </a:solidFill>
                        </a:rPr>
                        <a:t>Champions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Used their credit card very recently, very frequently, and spent the most</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Offer premium rewards, exclusive cashback, and early access to promos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1504</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0325">
                <a:tc>
                  <a:txBody>
                    <a:bodyPr/>
                    <a:lstStyle/>
                    <a:p>
                      <a:pPr indent="0" lvl="0" marL="0" rtl="0" algn="l">
                        <a:lnSpc>
                          <a:spcPct val="115000"/>
                        </a:lnSpc>
                        <a:spcBef>
                          <a:spcPts val="0"/>
                        </a:spcBef>
                        <a:spcAft>
                          <a:spcPts val="0"/>
                        </a:spcAft>
                        <a:buNone/>
                      </a:pPr>
                      <a:r>
                        <a:rPr lang="en-US">
                          <a:solidFill>
                            <a:srgbClr val="1F1F1F"/>
                          </a:solidFill>
                        </a:rPr>
                        <a:t>Potential Loyalist</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Started using the card recently, with moderate spend and multiple uses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Encourage repeat usage with milestone bonuses or tiered rewards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1483</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0300">
                <a:tc>
                  <a:txBody>
                    <a:bodyPr/>
                    <a:lstStyle/>
                    <a:p>
                      <a:pPr indent="0" lvl="0" marL="0" rtl="0" algn="l">
                        <a:lnSpc>
                          <a:spcPct val="115000"/>
                        </a:lnSpc>
                        <a:spcBef>
                          <a:spcPts val="0"/>
                        </a:spcBef>
                        <a:spcAft>
                          <a:spcPts val="0"/>
                        </a:spcAft>
                        <a:buNone/>
                      </a:pPr>
                      <a:r>
                        <a:rPr lang="en-US">
                          <a:solidFill>
                            <a:srgbClr val="1F1F1F"/>
                          </a:solidFill>
                        </a:rPr>
                        <a:t>Lost</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Long-term inactivity with the lowest usage and engagement history</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Optionally remove from campaigns or send survey to understand disengagement reason</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1396</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0325">
                <a:tc>
                  <a:txBody>
                    <a:bodyPr/>
                    <a:lstStyle/>
                    <a:p>
                      <a:pPr indent="0" lvl="0" marL="0" rtl="0" algn="l">
                        <a:lnSpc>
                          <a:spcPct val="115000"/>
                        </a:lnSpc>
                        <a:spcBef>
                          <a:spcPts val="0"/>
                        </a:spcBef>
                        <a:spcAft>
                          <a:spcPts val="0"/>
                        </a:spcAft>
                        <a:buNone/>
                      </a:pPr>
                      <a:r>
                        <a:rPr lang="en-US">
                          <a:solidFill>
                            <a:srgbClr val="1F1F1F"/>
                          </a:solidFill>
                        </a:rPr>
                        <a:t>Promising</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Recent activity but very low total spending</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Recommend spending opportunities based on interests, and share targeted promos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955</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0300">
                <a:tc>
                  <a:txBody>
                    <a:bodyPr/>
                    <a:lstStyle/>
                    <a:p>
                      <a:pPr indent="0" lvl="0" marL="0" rtl="0" algn="l">
                        <a:lnSpc>
                          <a:spcPct val="115000"/>
                        </a:lnSpc>
                        <a:spcBef>
                          <a:spcPts val="0"/>
                        </a:spcBef>
                        <a:spcAft>
                          <a:spcPts val="0"/>
                        </a:spcAft>
                        <a:buNone/>
                      </a:pPr>
                      <a:r>
                        <a:rPr lang="en-US">
                          <a:solidFill>
                            <a:srgbClr val="1F1F1F"/>
                          </a:solidFill>
                        </a:rPr>
                        <a:t>Loyal Customers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Used their credit card recent, frequent usage and consistently high spending</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Provide tailored loyalty programs, upgrade options, or VIP customer treatment</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849</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0325">
                <a:tc>
                  <a:txBody>
                    <a:bodyPr/>
                    <a:lstStyle/>
                    <a:p>
                      <a:pPr indent="0" lvl="0" marL="0" rtl="0" algn="l">
                        <a:lnSpc>
                          <a:spcPct val="115000"/>
                        </a:lnSpc>
                        <a:spcBef>
                          <a:spcPts val="0"/>
                        </a:spcBef>
                        <a:spcAft>
                          <a:spcPts val="0"/>
                        </a:spcAft>
                        <a:buNone/>
                      </a:pPr>
                      <a:r>
                        <a:rPr lang="en-US">
                          <a:solidFill>
                            <a:srgbClr val="1F1F1F"/>
                          </a:solidFill>
                        </a:rPr>
                        <a:t>Needs Attention</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Spent moderately before but haven’t used the card in a while</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Trigger gentle nudges with reminders of unused rewards or expiring offers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359</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60300">
                <a:tc>
                  <a:txBody>
                    <a:bodyPr/>
                    <a:lstStyle/>
                    <a:p>
                      <a:pPr indent="0" lvl="0" marL="0" rtl="0" algn="l">
                        <a:lnSpc>
                          <a:spcPct val="115000"/>
                        </a:lnSpc>
                        <a:spcBef>
                          <a:spcPts val="0"/>
                        </a:spcBef>
                        <a:spcAft>
                          <a:spcPts val="0"/>
                        </a:spcAft>
                        <a:buNone/>
                      </a:pPr>
                      <a:r>
                        <a:rPr lang="en-US">
                          <a:solidFill>
                            <a:srgbClr val="1F1F1F"/>
                          </a:solidFill>
                        </a:rPr>
                        <a:t>About To Sleep</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Customers with declining activity and no recent usage</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Send win-back campaigns with 0% installment plans or double point incentives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160</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40325">
                <a:tc>
                  <a:txBody>
                    <a:bodyPr/>
                    <a:lstStyle/>
                    <a:p>
                      <a:pPr indent="0" lvl="0" marL="0" rtl="0" algn="l">
                        <a:lnSpc>
                          <a:spcPct val="115000"/>
                        </a:lnSpc>
                        <a:spcBef>
                          <a:spcPts val="0"/>
                        </a:spcBef>
                        <a:spcAft>
                          <a:spcPts val="0"/>
                        </a:spcAft>
                        <a:buNone/>
                      </a:pPr>
                      <a:r>
                        <a:rPr lang="en-US">
                          <a:solidFill>
                            <a:srgbClr val="1F1F1F"/>
                          </a:solidFill>
                        </a:rPr>
                        <a:t>Can’t Lose Them</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Former loyal users who visited frequently before but are now inactive</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Offer retention deals like waived fees, exclusive benefits, or bonus points</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US">
                          <a:solidFill>
                            <a:srgbClr val="1F1F1F"/>
                          </a:solidFill>
                        </a:rPr>
                        <a:t>132</a:t>
                      </a:r>
                      <a:endParaRPr>
                        <a:solidFill>
                          <a:srgbClr val="1F1F1F"/>
                        </a:solidFill>
                      </a:endParaRPr>
                    </a:p>
                  </a:txBody>
                  <a:tcPr marT="66675" marB="66675" marR="66675" marL="6667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759" name="Google Shape;759;p64"/>
          <p:cNvSpPr txBox="1"/>
          <p:nvPr/>
        </p:nvSpPr>
        <p:spPr>
          <a:xfrm>
            <a:off x="11849100" y="2369150"/>
            <a:ext cx="5751000" cy="580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600"/>
              </a:spcBef>
              <a:spcAft>
                <a:spcPts val="0"/>
              </a:spcAft>
              <a:buNone/>
            </a:pPr>
            <a:r>
              <a:rPr lang="en-US" sz="1500">
                <a:solidFill>
                  <a:srgbClr val="1F1F1F"/>
                </a:solidFill>
              </a:rPr>
              <a:t>We have a significant number of recent customers, however, a substantial portion of our customer base is inactive or at risk of attrition. Our top 3 recommended actions are:</a:t>
            </a:r>
            <a:endParaRPr sz="1500">
              <a:solidFill>
                <a:srgbClr val="1F1F1F"/>
              </a:solidFill>
            </a:endParaRPr>
          </a:p>
          <a:p>
            <a:pPr indent="-323850" lvl="0" marL="457200" rtl="0" algn="l">
              <a:lnSpc>
                <a:spcPct val="115000"/>
              </a:lnSpc>
              <a:spcBef>
                <a:spcPts val="600"/>
              </a:spcBef>
              <a:spcAft>
                <a:spcPts val="0"/>
              </a:spcAft>
              <a:buClr>
                <a:srgbClr val="1F1F1F"/>
              </a:buClr>
              <a:buSzPts val="1500"/>
              <a:buFont typeface="Roboto"/>
              <a:buAutoNum type="arabicPeriod"/>
            </a:pPr>
            <a:r>
              <a:rPr b="1" lang="en-US" sz="1500">
                <a:solidFill>
                  <a:srgbClr val="1F1F1F"/>
                </a:solidFill>
              </a:rPr>
              <a:t>Launch a targeted campaign for new customers:</a:t>
            </a:r>
            <a:r>
              <a:rPr lang="en-US" sz="1500">
                <a:solidFill>
                  <a:srgbClr val="1F1F1F"/>
                </a:solidFill>
              </a:rPr>
              <a:t> This campaign will focus on providing personalized recommendations for spending categories based on their individual preferences and needs. This can lead to higher engagement and usage of our credit cards.</a:t>
            </a:r>
            <a:endParaRPr sz="1500">
              <a:solidFill>
                <a:srgbClr val="1F1F1F"/>
              </a:solidFill>
            </a:endParaRPr>
          </a:p>
          <a:p>
            <a:pPr indent="-323850" lvl="0" marL="457200" rtl="0" algn="l">
              <a:lnSpc>
                <a:spcPct val="115000"/>
              </a:lnSpc>
              <a:spcBef>
                <a:spcPts val="0"/>
              </a:spcBef>
              <a:spcAft>
                <a:spcPts val="0"/>
              </a:spcAft>
              <a:buClr>
                <a:srgbClr val="1F1F1F"/>
              </a:buClr>
              <a:buSzPts val="1500"/>
              <a:buFont typeface="Roboto"/>
              <a:buAutoNum type="arabicPeriod"/>
            </a:pPr>
            <a:r>
              <a:rPr b="1" lang="en-US" sz="1500">
                <a:solidFill>
                  <a:srgbClr val="1F1F1F"/>
                </a:solidFill>
              </a:rPr>
              <a:t>Implement a reactivation strategy for inactive customers:</a:t>
            </a:r>
            <a:r>
              <a:rPr lang="en-US" sz="1500">
                <a:solidFill>
                  <a:srgbClr val="1F1F1F"/>
                </a:solidFill>
              </a:rPr>
              <a:t> This strategy will involve sending a concise and engaging reactivation message coupled with a compelling, limited-time offer to encourage customers to resume using their RevoBank credit cards. This can help revive inactive accounts and drive increased transactions.</a:t>
            </a:r>
            <a:endParaRPr sz="1500">
              <a:solidFill>
                <a:srgbClr val="1F1F1F"/>
              </a:solidFill>
            </a:endParaRPr>
          </a:p>
          <a:p>
            <a:pPr indent="-323850" lvl="0" marL="457200" rtl="0" algn="l">
              <a:lnSpc>
                <a:spcPct val="115000"/>
              </a:lnSpc>
              <a:spcBef>
                <a:spcPts val="0"/>
              </a:spcBef>
              <a:spcAft>
                <a:spcPts val="0"/>
              </a:spcAft>
              <a:buClr>
                <a:srgbClr val="1F1F1F"/>
              </a:buClr>
              <a:buSzPts val="1500"/>
              <a:buFont typeface="Roboto"/>
              <a:buAutoNum type="arabicPeriod"/>
            </a:pPr>
            <a:r>
              <a:rPr b="1" lang="en-US" sz="1500">
                <a:solidFill>
                  <a:srgbClr val="1F1F1F"/>
                </a:solidFill>
              </a:rPr>
              <a:t>Reconnect with high-value customers:</a:t>
            </a:r>
            <a:r>
              <a:rPr lang="en-US" sz="1500">
                <a:solidFill>
                  <a:srgbClr val="1F1F1F"/>
                </a:solidFill>
              </a:rPr>
              <a:t> We should proactively reach out to high-past usage and spending customers with exclusive offers highlighting the benefits they have previously enjoyed and offering tailored incentives to recognize their loyalty. This can reinforce relationships with valuable customers and motivate them to maintain or increase their spending patterns.</a:t>
            </a:r>
            <a:endParaRPr sz="1500">
              <a:solidFill>
                <a:srgbClr val="1F1F1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3" name="Shape 763"/>
        <p:cNvGrpSpPr/>
        <p:nvPr/>
      </p:nvGrpSpPr>
      <p:grpSpPr>
        <a:xfrm>
          <a:off x="0" y="0"/>
          <a:ext cx="0" cy="0"/>
          <a:chOff x="0" y="0"/>
          <a:chExt cx="0" cy="0"/>
        </a:xfrm>
      </p:grpSpPr>
      <p:pic>
        <p:nvPicPr>
          <p:cNvPr id="764" name="Google Shape;764;p65"/>
          <p:cNvPicPr preferRelativeResize="0"/>
          <p:nvPr/>
        </p:nvPicPr>
        <p:blipFill rotWithShape="1">
          <a:blip r:embed="rId3">
            <a:alphaModFix/>
          </a:blip>
          <a:srcRect b="5383" l="20006" r="0" t="0"/>
          <a:stretch/>
        </p:blipFill>
        <p:spPr>
          <a:xfrm>
            <a:off x="9939125" y="0"/>
            <a:ext cx="8348875" cy="10287000"/>
          </a:xfrm>
          <a:prstGeom prst="rect">
            <a:avLst/>
          </a:prstGeom>
          <a:noFill/>
          <a:ln>
            <a:noFill/>
          </a:ln>
        </p:spPr>
      </p:pic>
      <p:sp>
        <p:nvSpPr>
          <p:cNvPr id="765" name="Google Shape;765;p65"/>
          <p:cNvSpPr txBox="1"/>
          <p:nvPr/>
        </p:nvSpPr>
        <p:spPr>
          <a:xfrm>
            <a:off x="227842" y="4338443"/>
            <a:ext cx="11924100" cy="1610100"/>
          </a:xfrm>
          <a:prstGeom prst="rect">
            <a:avLst/>
          </a:prstGeom>
          <a:noFill/>
          <a:ln>
            <a:noFill/>
          </a:ln>
        </p:spPr>
        <p:txBody>
          <a:bodyPr anchorCtr="0" anchor="t" bIns="0" lIns="0" spcFirstLastPara="1" rIns="0" wrap="square" tIns="0">
            <a:spAutoFit/>
          </a:bodyPr>
          <a:lstStyle/>
          <a:p>
            <a:pPr indent="0" lvl="0" marL="0" marR="0" rtl="0" algn="ctr">
              <a:lnSpc>
                <a:spcPct val="86999"/>
              </a:lnSpc>
              <a:spcBef>
                <a:spcPts val="0"/>
              </a:spcBef>
              <a:spcAft>
                <a:spcPts val="0"/>
              </a:spcAft>
              <a:buNone/>
            </a:pPr>
            <a:r>
              <a:rPr b="1" i="0" lang="en-US" sz="12023" u="none" cap="none" strike="noStrike">
                <a:solidFill>
                  <a:schemeClr val="dk2"/>
                </a:solidFill>
                <a:latin typeface="Poppins"/>
                <a:ea typeface="Poppins"/>
                <a:cs typeface="Poppins"/>
                <a:sym typeface="Poppins"/>
              </a:rPr>
              <a:t>Thank </a:t>
            </a:r>
            <a:r>
              <a:rPr b="1" i="0" lang="en-US" sz="12023" u="none" cap="none" strike="noStrike">
                <a:solidFill>
                  <a:schemeClr val="accent6"/>
                </a:solidFill>
                <a:latin typeface="Poppins"/>
                <a:ea typeface="Poppins"/>
                <a:cs typeface="Poppins"/>
                <a:sym typeface="Poppins"/>
              </a:rPr>
              <a:t>you</a:t>
            </a:r>
            <a:r>
              <a:rPr b="1" i="0" lang="en-US" sz="12023" u="none" cap="none" strike="noStrike">
                <a:solidFill>
                  <a:schemeClr val="dk2"/>
                </a:solidFill>
                <a:latin typeface="Poppins"/>
                <a:ea typeface="Poppins"/>
                <a:cs typeface="Poppins"/>
                <a:sym typeface="Poppins"/>
              </a:rPr>
              <a:t> </a:t>
            </a:r>
            <a:endParaRPr>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p18"/>
          <p:cNvPicPr preferRelativeResize="0"/>
          <p:nvPr/>
        </p:nvPicPr>
        <p:blipFill>
          <a:blip r:embed="rId3">
            <a:alphaModFix amt="86000"/>
          </a:blip>
          <a:stretch>
            <a:fillRect/>
          </a:stretch>
        </p:blipFill>
        <p:spPr>
          <a:xfrm>
            <a:off x="0" y="-1312"/>
            <a:ext cx="18288000" cy="10289624"/>
          </a:xfrm>
          <a:prstGeom prst="rect">
            <a:avLst/>
          </a:prstGeom>
          <a:noFill/>
          <a:ln>
            <a:noFill/>
          </a:ln>
        </p:spPr>
      </p:pic>
      <p:sp>
        <p:nvSpPr>
          <p:cNvPr id="151" name="Google Shape;151;p18"/>
          <p:cNvSpPr txBox="1"/>
          <p:nvPr/>
        </p:nvSpPr>
        <p:spPr>
          <a:xfrm>
            <a:off x="8641550" y="4606050"/>
            <a:ext cx="9336600" cy="1074900"/>
          </a:xfrm>
          <a:prstGeom prst="rect">
            <a:avLst/>
          </a:prstGeom>
          <a:noFill/>
          <a:ln>
            <a:noFill/>
          </a:ln>
        </p:spPr>
        <p:txBody>
          <a:bodyPr anchorCtr="0" anchor="t" bIns="0" lIns="0" spcFirstLastPara="1" rIns="0" wrap="square" tIns="0">
            <a:spAutoFit/>
          </a:bodyPr>
          <a:lstStyle/>
          <a:p>
            <a:pPr indent="0" lvl="1" marL="0" rtl="0" algn="l">
              <a:lnSpc>
                <a:spcPct val="96995"/>
              </a:lnSpc>
              <a:spcBef>
                <a:spcPts val="0"/>
              </a:spcBef>
              <a:spcAft>
                <a:spcPts val="0"/>
              </a:spcAft>
              <a:buClr>
                <a:schemeClr val="dk1"/>
              </a:buClr>
              <a:buFont typeface="Arial"/>
              <a:buNone/>
            </a:pPr>
            <a:r>
              <a:rPr b="1" lang="en-US" sz="7200">
                <a:solidFill>
                  <a:schemeClr val="lt1"/>
                </a:solidFill>
                <a:latin typeface="Poppins"/>
                <a:ea typeface="Poppins"/>
                <a:cs typeface="Poppins"/>
                <a:sym typeface="Poppins"/>
              </a:rPr>
              <a:t>Data Identification</a:t>
            </a:r>
            <a:endParaRPr sz="7200">
              <a:solidFill>
                <a:schemeClr val="lt1"/>
              </a:solidFill>
              <a:latin typeface="Calibri"/>
              <a:ea typeface="Calibri"/>
              <a:cs typeface="Calibri"/>
              <a:sym typeface="Calibri"/>
            </a:endParaRPr>
          </a:p>
        </p:txBody>
      </p:sp>
      <p:grpSp>
        <p:nvGrpSpPr>
          <p:cNvPr id="152" name="Google Shape;152;p18"/>
          <p:cNvGrpSpPr/>
          <p:nvPr/>
        </p:nvGrpSpPr>
        <p:grpSpPr>
          <a:xfrm>
            <a:off x="-2083212" y="14993406"/>
            <a:ext cx="22454487" cy="11856580"/>
            <a:chOff x="0" y="-38100"/>
            <a:chExt cx="5913900" cy="3122700"/>
          </a:xfrm>
        </p:grpSpPr>
        <p:sp>
          <p:nvSpPr>
            <p:cNvPr id="153" name="Google Shape;153;p18"/>
            <p:cNvSpPr/>
            <p:nvPr/>
          </p:nvSpPr>
          <p:spPr>
            <a:xfrm>
              <a:off x="0" y="0"/>
              <a:ext cx="5913785" cy="3084567"/>
            </a:xfrm>
            <a:custGeom>
              <a:rect b="b" l="l" r="r" t="t"/>
              <a:pathLst>
                <a:path extrusionOk="0" h="3084567" w="5913785">
                  <a:moveTo>
                    <a:pt x="0" y="0"/>
                  </a:moveTo>
                  <a:lnTo>
                    <a:pt x="5913785" y="0"/>
                  </a:lnTo>
                  <a:lnTo>
                    <a:pt x="5913785" y="3084567"/>
                  </a:lnTo>
                  <a:lnTo>
                    <a:pt x="0" y="3084567"/>
                  </a:lnTo>
                  <a:close/>
                </a:path>
              </a:pathLst>
            </a:custGeom>
            <a:solidFill>
              <a:srgbClr val="AAD7D4">
                <a:alpha val="28240"/>
              </a:srgbClr>
            </a:solidFill>
            <a:ln>
              <a:noFill/>
            </a:ln>
          </p:spPr>
        </p:sp>
        <p:sp>
          <p:nvSpPr>
            <p:cNvPr id="154" name="Google Shape;154;p18"/>
            <p:cNvSpPr txBox="1"/>
            <p:nvPr/>
          </p:nvSpPr>
          <p:spPr>
            <a:xfrm>
              <a:off x="0" y="-38100"/>
              <a:ext cx="5913900" cy="3122700"/>
            </a:xfrm>
            <a:prstGeom prst="rect">
              <a:avLst/>
            </a:prstGeom>
            <a:noFill/>
            <a:ln>
              <a:noFill/>
            </a:ln>
          </p:spPr>
          <p:txBody>
            <a:bodyPr anchorCtr="0" anchor="ctr" bIns="50800" lIns="50800" spcFirstLastPara="1" rIns="50800" wrap="square" tIns="50800">
              <a:noAutofit/>
            </a:bodyPr>
            <a:lstStyle/>
            <a:p>
              <a:pPr indent="0" lvl="0" marL="0" marR="0" rtl="0" algn="ctr">
                <a:lnSpc>
                  <a:spcPct val="147722"/>
                </a:lnSpc>
                <a:spcBef>
                  <a:spcPts val="0"/>
                </a:spcBef>
                <a:spcAft>
                  <a:spcPts val="0"/>
                </a:spcAft>
                <a:buNone/>
              </a:pPr>
              <a:r>
                <a:t/>
              </a:r>
              <a:endParaRPr b="0" i="0" sz="1800" u="none" cap="none" strike="noStrike">
                <a:solidFill>
                  <a:schemeClr val="dk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9"/>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Identification(</a:t>
            </a:r>
            <a:r>
              <a:rPr b="1" lang="en-US" sz="5000">
                <a:solidFill>
                  <a:schemeClr val="dk2"/>
                </a:solidFill>
                <a:latin typeface="Poppins"/>
                <a:ea typeface="Poppins"/>
                <a:cs typeface="Poppins"/>
                <a:sym typeface="Poppins"/>
              </a:rPr>
              <a:t>1/5</a:t>
            </a:r>
            <a:r>
              <a:rPr b="1" lang="en-US" sz="5000">
                <a:solidFill>
                  <a:schemeClr val="dk2"/>
                </a:solidFill>
                <a:latin typeface="Poppins"/>
                <a:ea typeface="Poppins"/>
                <a:cs typeface="Poppins"/>
                <a:sym typeface="Poppins"/>
              </a:rPr>
              <a:t>)</a:t>
            </a:r>
            <a:endParaRPr sz="5000">
              <a:solidFill>
                <a:schemeClr val="dk2"/>
              </a:solidFill>
            </a:endParaRPr>
          </a:p>
        </p:txBody>
      </p:sp>
      <p:sp>
        <p:nvSpPr>
          <p:cNvPr id="160" name="Google Shape;160;p19"/>
          <p:cNvSpPr txBox="1"/>
          <p:nvPr/>
        </p:nvSpPr>
        <p:spPr>
          <a:xfrm>
            <a:off x="996825" y="4511375"/>
            <a:ext cx="5838900" cy="17976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Clr>
                <a:schemeClr val="dk1"/>
              </a:buClr>
              <a:buSzPts val="1100"/>
              <a:buFont typeface="Arial"/>
              <a:buNone/>
            </a:pPr>
            <a:r>
              <a:rPr lang="en-US" sz="1500">
                <a:solidFill>
                  <a:srgbClr val="008000"/>
                </a:solidFill>
                <a:latin typeface="Courier New"/>
                <a:ea typeface="Courier New"/>
                <a:cs typeface="Courier New"/>
                <a:sym typeface="Courier New"/>
              </a:rPr>
              <a:t>#checking data using head function to get first 30 row on our data</a:t>
            </a:r>
            <a:endParaRPr sz="15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500">
                <a:solidFill>
                  <a:schemeClr val="dk1"/>
                </a:solidFill>
                <a:latin typeface="Courier New"/>
                <a:ea typeface="Courier New"/>
                <a:cs typeface="Courier New"/>
                <a:sym typeface="Courier New"/>
              </a:rPr>
              <a:t>df.head(</a:t>
            </a:r>
            <a:r>
              <a:rPr lang="en-US" sz="1500">
                <a:solidFill>
                  <a:srgbClr val="116644"/>
                </a:solidFill>
                <a:latin typeface="Courier New"/>
                <a:ea typeface="Courier New"/>
                <a:cs typeface="Courier New"/>
                <a:sym typeface="Courier New"/>
              </a:rPr>
              <a:t>30</a:t>
            </a:r>
            <a:r>
              <a:rPr lang="en-US" sz="1500">
                <a:solidFill>
                  <a:schemeClr val="dk1"/>
                </a:solidFill>
                <a:latin typeface="Courier New"/>
                <a:ea typeface="Courier New"/>
                <a:cs typeface="Courier New"/>
                <a:sym typeface="Courier New"/>
              </a:rPr>
              <a:t>)</a:t>
            </a:r>
            <a:endParaRPr sz="15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en-US" sz="1500">
                <a:solidFill>
                  <a:srgbClr val="008000"/>
                </a:solidFill>
                <a:latin typeface="Courier New"/>
                <a:ea typeface="Courier New"/>
                <a:cs typeface="Courier New"/>
                <a:sym typeface="Courier New"/>
              </a:rPr>
              <a:t>#checking data using tail function to get last 30 row on our data</a:t>
            </a:r>
            <a:endParaRPr sz="15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500">
                <a:solidFill>
                  <a:schemeClr val="dk1"/>
                </a:solidFill>
                <a:latin typeface="Courier New"/>
                <a:ea typeface="Courier New"/>
                <a:cs typeface="Courier New"/>
                <a:sym typeface="Courier New"/>
              </a:rPr>
              <a:t>df.tail(</a:t>
            </a:r>
            <a:r>
              <a:rPr lang="en-US" sz="1500">
                <a:solidFill>
                  <a:srgbClr val="116644"/>
                </a:solidFill>
                <a:latin typeface="Courier New"/>
                <a:ea typeface="Courier New"/>
                <a:cs typeface="Courier New"/>
                <a:sym typeface="Courier New"/>
              </a:rPr>
              <a:t>30</a:t>
            </a:r>
            <a:r>
              <a:rPr lang="en-US" sz="1500">
                <a:solidFill>
                  <a:schemeClr val="dk1"/>
                </a:solidFill>
                <a:latin typeface="Courier New"/>
                <a:ea typeface="Courier New"/>
                <a:cs typeface="Courier New"/>
                <a:sym typeface="Courier New"/>
              </a:rPr>
              <a:t>)</a:t>
            </a:r>
            <a:endParaRPr sz="1500"/>
          </a:p>
        </p:txBody>
      </p:sp>
      <p:sp>
        <p:nvSpPr>
          <p:cNvPr id="161" name="Google Shape;161;p19"/>
          <p:cNvSpPr/>
          <p:nvPr/>
        </p:nvSpPr>
        <p:spPr>
          <a:xfrm>
            <a:off x="985275" y="16448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Initial </a:t>
            </a:r>
            <a:r>
              <a:rPr b="1" lang="en-US" sz="1800">
                <a:solidFill>
                  <a:schemeClr val="lt1"/>
                </a:solidFill>
                <a:latin typeface="Calibri"/>
                <a:ea typeface="Calibri"/>
                <a:cs typeface="Calibri"/>
                <a:sym typeface="Calibri"/>
              </a:rPr>
              <a:t>Inspection</a:t>
            </a:r>
            <a:endParaRPr b="1" sz="1800">
              <a:solidFill>
                <a:schemeClr val="lt1"/>
              </a:solidFill>
              <a:latin typeface="Calibri"/>
              <a:ea typeface="Calibri"/>
              <a:cs typeface="Calibri"/>
              <a:sym typeface="Calibri"/>
            </a:endParaRPr>
          </a:p>
        </p:txBody>
      </p:sp>
      <p:sp>
        <p:nvSpPr>
          <p:cNvPr id="162" name="Google Shape;162;p19"/>
          <p:cNvSpPr/>
          <p:nvPr/>
        </p:nvSpPr>
        <p:spPr>
          <a:xfrm>
            <a:off x="566175" y="12991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t>
            </a:r>
            <a:endParaRPr b="1" sz="2000">
              <a:solidFill>
                <a:schemeClr val="lt1"/>
              </a:solidFill>
              <a:latin typeface="Calibri"/>
              <a:ea typeface="Calibri"/>
              <a:cs typeface="Calibri"/>
              <a:sym typeface="Calibri"/>
            </a:endParaRPr>
          </a:p>
        </p:txBody>
      </p:sp>
      <p:sp>
        <p:nvSpPr>
          <p:cNvPr id="163" name="Google Shape;163;p19"/>
          <p:cNvSpPr txBox="1"/>
          <p:nvPr/>
        </p:nvSpPr>
        <p:spPr>
          <a:xfrm>
            <a:off x="985275" y="2510575"/>
            <a:ext cx="575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I</a:t>
            </a:r>
            <a:r>
              <a:rPr lang="en-US" sz="1500"/>
              <a:t>nspect all the column in  the dataset to understand its structure and patterns.</a:t>
            </a:r>
            <a:endParaRPr sz="1500"/>
          </a:p>
        </p:txBody>
      </p:sp>
      <p:sp>
        <p:nvSpPr>
          <p:cNvPr id="164" name="Google Shape;164;p19"/>
          <p:cNvSpPr txBox="1"/>
          <p:nvPr/>
        </p:nvSpPr>
        <p:spPr>
          <a:xfrm>
            <a:off x="409725" y="95600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165" name="Google Shape;165;p19"/>
          <p:cNvSpPr/>
          <p:nvPr/>
        </p:nvSpPr>
        <p:spPr>
          <a:xfrm>
            <a:off x="996825" y="3579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166" name="Google Shape;166;p19"/>
          <p:cNvSpPr/>
          <p:nvPr/>
        </p:nvSpPr>
        <p:spPr>
          <a:xfrm>
            <a:off x="577125" y="3172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1a</a:t>
            </a:r>
            <a:endParaRPr b="1" sz="2000">
              <a:solidFill>
                <a:schemeClr val="lt1"/>
              </a:solidFill>
              <a:latin typeface="Calibri"/>
              <a:ea typeface="Calibri"/>
              <a:cs typeface="Calibri"/>
              <a:sym typeface="Calibri"/>
            </a:endParaRPr>
          </a:p>
        </p:txBody>
      </p:sp>
      <p:pic>
        <p:nvPicPr>
          <p:cNvPr id="167" name="Google Shape;167;p19"/>
          <p:cNvPicPr preferRelativeResize="0"/>
          <p:nvPr/>
        </p:nvPicPr>
        <p:blipFill rotWithShape="1">
          <a:blip r:embed="rId4">
            <a:alphaModFix/>
          </a:blip>
          <a:srcRect b="2929" l="0" r="0" t="-2930"/>
          <a:stretch/>
        </p:blipFill>
        <p:spPr>
          <a:xfrm>
            <a:off x="9360075" y="1407838"/>
            <a:ext cx="7524152" cy="3614651"/>
          </a:xfrm>
          <a:prstGeom prst="rect">
            <a:avLst/>
          </a:prstGeom>
          <a:noFill/>
          <a:ln>
            <a:noFill/>
          </a:ln>
        </p:spPr>
      </p:pic>
      <p:pic>
        <p:nvPicPr>
          <p:cNvPr id="168" name="Google Shape;168;p19"/>
          <p:cNvPicPr preferRelativeResize="0"/>
          <p:nvPr/>
        </p:nvPicPr>
        <p:blipFill>
          <a:blip r:embed="rId5">
            <a:alphaModFix/>
          </a:blip>
          <a:stretch>
            <a:fillRect/>
          </a:stretch>
        </p:blipFill>
        <p:spPr>
          <a:xfrm>
            <a:off x="9360075" y="6044459"/>
            <a:ext cx="7524150" cy="3368054"/>
          </a:xfrm>
          <a:prstGeom prst="rect">
            <a:avLst/>
          </a:prstGeom>
          <a:noFill/>
          <a:ln>
            <a:noFill/>
          </a:ln>
        </p:spPr>
      </p:pic>
      <p:sp>
        <p:nvSpPr>
          <p:cNvPr id="169" name="Google Shape;169;p19"/>
          <p:cNvSpPr/>
          <p:nvPr/>
        </p:nvSpPr>
        <p:spPr>
          <a:xfrm>
            <a:off x="985275" y="69605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Findings</a:t>
            </a:r>
            <a:endParaRPr b="1" sz="1800">
              <a:solidFill>
                <a:schemeClr val="lt1"/>
              </a:solidFill>
              <a:latin typeface="Calibri"/>
              <a:ea typeface="Calibri"/>
              <a:cs typeface="Calibri"/>
              <a:sym typeface="Calibri"/>
            </a:endParaRPr>
          </a:p>
        </p:txBody>
      </p:sp>
      <p:sp>
        <p:nvSpPr>
          <p:cNvPr id="170" name="Google Shape;170;p19"/>
          <p:cNvSpPr/>
          <p:nvPr/>
        </p:nvSpPr>
        <p:spPr>
          <a:xfrm>
            <a:off x="566175" y="66148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1b</a:t>
            </a:r>
            <a:endParaRPr b="1" sz="2000">
              <a:solidFill>
                <a:schemeClr val="lt1"/>
              </a:solidFill>
              <a:latin typeface="Calibri"/>
              <a:ea typeface="Calibri"/>
              <a:cs typeface="Calibri"/>
              <a:sym typeface="Calibri"/>
            </a:endParaRPr>
          </a:p>
        </p:txBody>
      </p:sp>
      <p:sp>
        <p:nvSpPr>
          <p:cNvPr id="171" name="Google Shape;171;p19"/>
          <p:cNvSpPr txBox="1"/>
          <p:nvPr/>
        </p:nvSpPr>
        <p:spPr>
          <a:xfrm>
            <a:off x="985275" y="7826300"/>
            <a:ext cx="5753100" cy="14775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500"/>
              </a:spcBef>
              <a:spcAft>
                <a:spcPts val="0"/>
              </a:spcAft>
              <a:buClr>
                <a:srgbClr val="1F1F1F"/>
              </a:buClr>
              <a:buSzPts val="1500"/>
              <a:buChar char="●"/>
            </a:pPr>
            <a:r>
              <a:rPr lang="en-US" sz="1500">
                <a:solidFill>
                  <a:srgbClr val="1F1F1F"/>
                </a:solidFill>
                <a:highlight>
                  <a:srgbClr val="FFFFFF"/>
                </a:highlight>
              </a:rPr>
              <a:t>MOB (Month on Books) represents the length of time (in months) a customer has been a bank customer, and its values contain decimals.</a:t>
            </a:r>
            <a:endParaRPr sz="1500">
              <a:solidFill>
                <a:srgbClr val="1F1F1F"/>
              </a:solidFill>
              <a:highlight>
                <a:srgbClr val="FFFFFF"/>
              </a:highlight>
            </a:endParaRPr>
          </a:p>
          <a:p>
            <a:pPr indent="-323850" lvl="0" marL="457200" rtl="0" algn="l">
              <a:lnSpc>
                <a:spcPct val="115000"/>
              </a:lnSpc>
              <a:spcBef>
                <a:spcPts val="0"/>
              </a:spcBef>
              <a:spcAft>
                <a:spcPts val="0"/>
              </a:spcAft>
              <a:buClr>
                <a:srgbClr val="1F1F1F"/>
              </a:buClr>
              <a:buSzPts val="1500"/>
              <a:buFont typeface="Roboto"/>
              <a:buChar char="●"/>
            </a:pPr>
            <a:r>
              <a:rPr lang="en-US" sz="1500">
                <a:solidFill>
                  <a:srgbClr val="1F1F1F"/>
                </a:solidFill>
              </a:rPr>
              <a:t>Missing values in the avg_sales_L36M column are identified by NaN (Not a Number).</a:t>
            </a:r>
            <a:endParaRPr sz="1500">
              <a:solidFill>
                <a:srgbClr val="1F1F1F"/>
              </a:solidFill>
              <a:highlight>
                <a:srgbClr val="FFFFFF"/>
              </a:highligh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20"/>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Identification(2/5)</a:t>
            </a:r>
            <a:endParaRPr sz="5000">
              <a:solidFill>
                <a:schemeClr val="dk2"/>
              </a:solidFill>
            </a:endParaRPr>
          </a:p>
        </p:txBody>
      </p:sp>
      <p:sp>
        <p:nvSpPr>
          <p:cNvPr id="177" name="Google Shape;177;p20"/>
          <p:cNvSpPr txBox="1"/>
          <p:nvPr/>
        </p:nvSpPr>
        <p:spPr>
          <a:xfrm>
            <a:off x="996825" y="4511375"/>
            <a:ext cx="5838900" cy="5442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sz="1500">
                <a:solidFill>
                  <a:srgbClr val="008000"/>
                </a:solidFill>
                <a:latin typeface="Courier New"/>
                <a:ea typeface="Courier New"/>
                <a:cs typeface="Courier New"/>
                <a:sym typeface="Courier New"/>
              </a:rPr>
              <a:t>#checking data type using info function</a:t>
            </a:r>
            <a:endParaRPr sz="15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500">
                <a:solidFill>
                  <a:schemeClr val="dk1"/>
                </a:solidFill>
                <a:latin typeface="Courier New"/>
                <a:ea typeface="Courier New"/>
                <a:cs typeface="Courier New"/>
                <a:sym typeface="Courier New"/>
              </a:rPr>
              <a:t>df.info()</a:t>
            </a:r>
            <a:endParaRPr sz="1500">
              <a:solidFill>
                <a:srgbClr val="008000"/>
              </a:solidFill>
              <a:latin typeface="Courier New"/>
              <a:ea typeface="Courier New"/>
              <a:cs typeface="Courier New"/>
              <a:sym typeface="Courier New"/>
            </a:endParaRPr>
          </a:p>
        </p:txBody>
      </p:sp>
      <p:sp>
        <p:nvSpPr>
          <p:cNvPr id="178" name="Google Shape;178;p20"/>
          <p:cNvSpPr/>
          <p:nvPr/>
        </p:nvSpPr>
        <p:spPr>
          <a:xfrm>
            <a:off x="985275" y="16448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Checking Data Types</a:t>
            </a:r>
            <a:endParaRPr b="1" sz="1800">
              <a:solidFill>
                <a:schemeClr val="lt1"/>
              </a:solidFill>
              <a:latin typeface="Calibri"/>
              <a:ea typeface="Calibri"/>
              <a:cs typeface="Calibri"/>
              <a:sym typeface="Calibri"/>
            </a:endParaRPr>
          </a:p>
        </p:txBody>
      </p:sp>
      <p:sp>
        <p:nvSpPr>
          <p:cNvPr id="179" name="Google Shape;179;p20"/>
          <p:cNvSpPr/>
          <p:nvPr/>
        </p:nvSpPr>
        <p:spPr>
          <a:xfrm>
            <a:off x="566175" y="12991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2</a:t>
            </a:r>
            <a:endParaRPr b="1" sz="2000">
              <a:solidFill>
                <a:schemeClr val="lt1"/>
              </a:solidFill>
              <a:latin typeface="Calibri"/>
              <a:ea typeface="Calibri"/>
              <a:cs typeface="Calibri"/>
              <a:sym typeface="Calibri"/>
            </a:endParaRPr>
          </a:p>
        </p:txBody>
      </p:sp>
      <p:sp>
        <p:nvSpPr>
          <p:cNvPr id="180" name="Google Shape;180;p20"/>
          <p:cNvSpPr txBox="1"/>
          <p:nvPr/>
        </p:nvSpPr>
        <p:spPr>
          <a:xfrm>
            <a:off x="985275" y="2510575"/>
            <a:ext cx="575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Identified data types for each column to ensure is similar to  the data dictionary format</a:t>
            </a:r>
            <a:endParaRPr sz="1500"/>
          </a:p>
        </p:txBody>
      </p:sp>
      <p:sp>
        <p:nvSpPr>
          <p:cNvPr id="181" name="Google Shape;181;p20"/>
          <p:cNvSpPr txBox="1"/>
          <p:nvPr/>
        </p:nvSpPr>
        <p:spPr>
          <a:xfrm>
            <a:off x="409725" y="95600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182" name="Google Shape;182;p20"/>
          <p:cNvSpPr/>
          <p:nvPr/>
        </p:nvSpPr>
        <p:spPr>
          <a:xfrm>
            <a:off x="996825" y="3579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183" name="Google Shape;183;p20"/>
          <p:cNvSpPr/>
          <p:nvPr/>
        </p:nvSpPr>
        <p:spPr>
          <a:xfrm>
            <a:off x="577125" y="3172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2</a:t>
            </a:r>
            <a:r>
              <a:rPr b="1" lang="en-US" sz="2000">
                <a:solidFill>
                  <a:schemeClr val="lt1"/>
                </a:solidFill>
                <a:latin typeface="Calibri"/>
                <a:ea typeface="Calibri"/>
                <a:cs typeface="Calibri"/>
                <a:sym typeface="Calibri"/>
              </a:rPr>
              <a:t>a</a:t>
            </a:r>
            <a:endParaRPr b="1" sz="2000">
              <a:solidFill>
                <a:schemeClr val="lt1"/>
              </a:solidFill>
              <a:latin typeface="Calibri"/>
              <a:ea typeface="Calibri"/>
              <a:cs typeface="Calibri"/>
              <a:sym typeface="Calibri"/>
            </a:endParaRPr>
          </a:p>
        </p:txBody>
      </p:sp>
      <p:sp>
        <p:nvSpPr>
          <p:cNvPr id="184" name="Google Shape;184;p20"/>
          <p:cNvSpPr/>
          <p:nvPr/>
        </p:nvSpPr>
        <p:spPr>
          <a:xfrm>
            <a:off x="985275" y="56651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Findings</a:t>
            </a:r>
            <a:endParaRPr b="1" sz="1800">
              <a:solidFill>
                <a:schemeClr val="lt1"/>
              </a:solidFill>
              <a:latin typeface="Calibri"/>
              <a:ea typeface="Calibri"/>
              <a:cs typeface="Calibri"/>
              <a:sym typeface="Calibri"/>
            </a:endParaRPr>
          </a:p>
        </p:txBody>
      </p:sp>
      <p:sp>
        <p:nvSpPr>
          <p:cNvPr id="185" name="Google Shape;185;p20"/>
          <p:cNvSpPr/>
          <p:nvPr/>
        </p:nvSpPr>
        <p:spPr>
          <a:xfrm>
            <a:off x="566175" y="53194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2</a:t>
            </a:r>
            <a:r>
              <a:rPr b="1" lang="en-US" sz="2000">
                <a:solidFill>
                  <a:schemeClr val="lt1"/>
                </a:solidFill>
                <a:latin typeface="Calibri"/>
                <a:ea typeface="Calibri"/>
                <a:cs typeface="Calibri"/>
                <a:sym typeface="Calibri"/>
              </a:rPr>
              <a:t>b</a:t>
            </a:r>
            <a:endParaRPr b="1" sz="2000">
              <a:solidFill>
                <a:schemeClr val="lt1"/>
              </a:solidFill>
              <a:latin typeface="Calibri"/>
              <a:ea typeface="Calibri"/>
              <a:cs typeface="Calibri"/>
              <a:sym typeface="Calibri"/>
            </a:endParaRPr>
          </a:p>
        </p:txBody>
      </p:sp>
      <p:sp>
        <p:nvSpPr>
          <p:cNvPr id="186" name="Google Shape;186;p20"/>
          <p:cNvSpPr txBox="1"/>
          <p:nvPr/>
        </p:nvSpPr>
        <p:spPr>
          <a:xfrm>
            <a:off x="985275" y="6530900"/>
            <a:ext cx="5753100" cy="17433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500"/>
              </a:spcBef>
              <a:spcAft>
                <a:spcPts val="0"/>
              </a:spcAft>
              <a:buClr>
                <a:srgbClr val="1F1F1F"/>
              </a:buClr>
              <a:buSzPts val="1500"/>
              <a:buFont typeface="Roboto"/>
              <a:buChar char="●"/>
            </a:pPr>
            <a:r>
              <a:rPr b="1" lang="en-US" sz="1500">
                <a:solidFill>
                  <a:srgbClr val="1F1F1F"/>
                </a:solidFill>
              </a:rPr>
              <a:t>account_id:</a:t>
            </a:r>
            <a:r>
              <a:rPr lang="en-US" sz="1500">
                <a:solidFill>
                  <a:srgbClr val="1F1F1F"/>
                </a:solidFill>
              </a:rPr>
              <a:t> Currently an integer, should be a string.</a:t>
            </a:r>
            <a:endParaRPr sz="1500">
              <a:solidFill>
                <a:srgbClr val="1F1F1F"/>
              </a:solidFill>
            </a:endParaRPr>
          </a:p>
          <a:p>
            <a:pPr indent="-323850" lvl="0" marL="457200" rtl="0" algn="l">
              <a:lnSpc>
                <a:spcPct val="115000"/>
              </a:lnSpc>
              <a:spcBef>
                <a:spcPts val="0"/>
              </a:spcBef>
              <a:spcAft>
                <a:spcPts val="0"/>
              </a:spcAft>
              <a:buClr>
                <a:srgbClr val="1F1F1F"/>
              </a:buClr>
              <a:buSzPts val="1500"/>
              <a:buFont typeface="Roboto"/>
              <a:buChar char="●"/>
            </a:pPr>
            <a:r>
              <a:rPr b="1" lang="en-US" sz="1500">
                <a:solidFill>
                  <a:srgbClr val="1F1F1F"/>
                </a:solidFill>
              </a:rPr>
              <a:t>MOB:</a:t>
            </a:r>
            <a:r>
              <a:rPr lang="en-US" sz="1500">
                <a:solidFill>
                  <a:srgbClr val="1F1F1F"/>
                </a:solidFill>
              </a:rPr>
              <a:t> Currently a float, should be an integer, as it represents the duration (in months) a customer has held an account.</a:t>
            </a:r>
            <a:endParaRPr sz="1500">
              <a:solidFill>
                <a:srgbClr val="1F1F1F"/>
              </a:solidFill>
            </a:endParaRPr>
          </a:p>
          <a:p>
            <a:pPr indent="-323850" lvl="0" marL="457200" rtl="0" algn="l">
              <a:lnSpc>
                <a:spcPct val="115000"/>
              </a:lnSpc>
              <a:spcBef>
                <a:spcPts val="0"/>
              </a:spcBef>
              <a:spcAft>
                <a:spcPts val="0"/>
              </a:spcAft>
              <a:buClr>
                <a:srgbClr val="1F1F1F"/>
              </a:buClr>
              <a:buSzPts val="1500"/>
              <a:buFont typeface="Roboto"/>
              <a:buChar char="●"/>
            </a:pPr>
            <a:r>
              <a:rPr b="1" lang="en-US" sz="1500">
                <a:solidFill>
                  <a:srgbClr val="1F1F1F"/>
                </a:solidFill>
              </a:rPr>
              <a:t>birth_date:</a:t>
            </a:r>
            <a:r>
              <a:rPr lang="en-US" sz="1500">
                <a:solidFill>
                  <a:srgbClr val="1F1F1F"/>
                </a:solidFill>
              </a:rPr>
              <a:t> Currently an object, should be a datetime, as it represents a date.</a:t>
            </a:r>
            <a:endParaRPr sz="1500">
              <a:solidFill>
                <a:srgbClr val="1F1F1F"/>
              </a:solidFill>
              <a:highlight>
                <a:srgbClr val="FFFFFF"/>
              </a:highlight>
            </a:endParaRPr>
          </a:p>
        </p:txBody>
      </p:sp>
      <p:pic>
        <p:nvPicPr>
          <p:cNvPr id="187" name="Google Shape;187;p20"/>
          <p:cNvPicPr preferRelativeResize="0"/>
          <p:nvPr/>
        </p:nvPicPr>
        <p:blipFill>
          <a:blip r:embed="rId4">
            <a:alphaModFix/>
          </a:blip>
          <a:stretch>
            <a:fillRect/>
          </a:stretch>
        </p:blipFill>
        <p:spPr>
          <a:xfrm>
            <a:off x="8576025" y="2306552"/>
            <a:ext cx="9038825" cy="49538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p21"/>
          <p:cNvSpPr txBox="1"/>
          <p:nvPr/>
        </p:nvSpPr>
        <p:spPr>
          <a:xfrm>
            <a:off x="566179" y="344550"/>
            <a:ext cx="9327300" cy="746400"/>
          </a:xfrm>
          <a:prstGeom prst="rect">
            <a:avLst/>
          </a:prstGeom>
          <a:noFill/>
          <a:ln>
            <a:noFill/>
          </a:ln>
        </p:spPr>
        <p:txBody>
          <a:bodyPr anchorCtr="0" anchor="t" bIns="0" lIns="0" spcFirstLastPara="1" rIns="0" wrap="square" tIns="0">
            <a:spAutoFit/>
          </a:bodyPr>
          <a:lstStyle/>
          <a:p>
            <a:pPr indent="0" lvl="1" marL="0" marR="0" rtl="0" algn="l">
              <a:lnSpc>
                <a:spcPct val="96995"/>
              </a:lnSpc>
              <a:spcBef>
                <a:spcPts val="0"/>
              </a:spcBef>
              <a:spcAft>
                <a:spcPts val="0"/>
              </a:spcAft>
              <a:buNone/>
            </a:pPr>
            <a:r>
              <a:rPr b="1" lang="en-US" sz="5000">
                <a:solidFill>
                  <a:schemeClr val="dk2"/>
                </a:solidFill>
                <a:latin typeface="Poppins"/>
                <a:ea typeface="Poppins"/>
                <a:cs typeface="Poppins"/>
                <a:sym typeface="Poppins"/>
              </a:rPr>
              <a:t>Data Identification(3/5)</a:t>
            </a:r>
            <a:endParaRPr sz="5000">
              <a:solidFill>
                <a:schemeClr val="dk2"/>
              </a:solidFill>
            </a:endParaRPr>
          </a:p>
        </p:txBody>
      </p:sp>
      <p:sp>
        <p:nvSpPr>
          <p:cNvPr id="193" name="Google Shape;193;p21"/>
          <p:cNvSpPr txBox="1"/>
          <p:nvPr/>
        </p:nvSpPr>
        <p:spPr>
          <a:xfrm>
            <a:off x="996825" y="4511375"/>
            <a:ext cx="5838900" cy="1484400"/>
          </a:xfrm>
          <a:prstGeom prst="rect">
            <a:avLst/>
          </a:prstGeom>
          <a:noFill/>
          <a:ln>
            <a:noFill/>
          </a:ln>
        </p:spPr>
        <p:txBody>
          <a:bodyPr anchorCtr="0" anchor="t" bIns="0" lIns="0" spcFirstLastPara="1" rIns="0" wrap="square" tIns="0">
            <a:spAutoFit/>
          </a:bodyPr>
          <a:lstStyle/>
          <a:p>
            <a:pPr indent="0" lvl="0" marL="0" rtl="0" algn="l">
              <a:lnSpc>
                <a:spcPct val="135714"/>
              </a:lnSpc>
              <a:spcBef>
                <a:spcPts val="0"/>
              </a:spcBef>
              <a:spcAft>
                <a:spcPts val="0"/>
              </a:spcAft>
              <a:buNone/>
            </a:pPr>
            <a:r>
              <a:rPr lang="en-US" sz="1500">
                <a:solidFill>
                  <a:srgbClr val="008000"/>
                </a:solidFill>
                <a:latin typeface="Courier New"/>
                <a:ea typeface="Courier New"/>
                <a:cs typeface="Courier New"/>
                <a:sym typeface="Courier New"/>
              </a:rPr>
              <a:t># Identifying typo using .select_dtype to exclude the column that contain numbers</a:t>
            </a:r>
            <a:endParaRPr sz="1500">
              <a:solidFill>
                <a:srgbClr val="008000"/>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500">
                <a:solidFill>
                  <a:srgbClr val="AF00DB"/>
                </a:solidFill>
                <a:latin typeface="Courier New"/>
                <a:ea typeface="Courier New"/>
                <a:cs typeface="Courier New"/>
                <a:sym typeface="Courier New"/>
              </a:rPr>
              <a:t>for</a:t>
            </a:r>
            <a:r>
              <a:rPr lang="en-US" sz="1500">
                <a:solidFill>
                  <a:schemeClr val="dk1"/>
                </a:solidFill>
                <a:latin typeface="Courier New"/>
                <a:ea typeface="Courier New"/>
                <a:cs typeface="Courier New"/>
                <a:sym typeface="Courier New"/>
              </a:rPr>
              <a:t> column </a:t>
            </a:r>
            <a:r>
              <a:rPr lang="en-US" sz="1500">
                <a:solidFill>
                  <a:srgbClr val="0000FF"/>
                </a:solidFill>
                <a:latin typeface="Courier New"/>
                <a:ea typeface="Courier New"/>
                <a:cs typeface="Courier New"/>
                <a:sym typeface="Courier New"/>
              </a:rPr>
              <a:t>in</a:t>
            </a:r>
            <a:r>
              <a:rPr lang="en-US" sz="1500">
                <a:solidFill>
                  <a:schemeClr val="dk1"/>
                </a:solidFill>
                <a:latin typeface="Courier New"/>
                <a:ea typeface="Courier New"/>
                <a:cs typeface="Courier New"/>
                <a:sym typeface="Courier New"/>
              </a:rPr>
              <a:t> df.select_dtypes(exclude=</a:t>
            </a:r>
            <a:r>
              <a:rPr lang="en-US" sz="1500">
                <a:solidFill>
                  <a:srgbClr val="A31515"/>
                </a:solidFill>
                <a:latin typeface="Courier New"/>
                <a:ea typeface="Courier New"/>
                <a:cs typeface="Courier New"/>
                <a:sym typeface="Courier New"/>
              </a:rPr>
              <a:t>'number'</a:t>
            </a:r>
            <a:r>
              <a:rPr lang="en-US" sz="1500">
                <a:solidFill>
                  <a:schemeClr val="dk1"/>
                </a:solidFill>
                <a:latin typeface="Courier New"/>
                <a:ea typeface="Courier New"/>
                <a:cs typeface="Courier New"/>
                <a:sym typeface="Courier New"/>
              </a:rPr>
              <a:t>).columns:</a:t>
            </a:r>
            <a:endParaRPr sz="1500">
              <a:solidFill>
                <a:schemeClr val="dk1"/>
              </a:solidFill>
              <a:latin typeface="Courier New"/>
              <a:ea typeface="Courier New"/>
              <a:cs typeface="Courier New"/>
              <a:sym typeface="Courier New"/>
            </a:endParaRPr>
          </a:p>
          <a:p>
            <a:pPr indent="0" lvl="0" marL="0" rtl="0" algn="l">
              <a:lnSpc>
                <a:spcPct val="135714"/>
              </a:lnSpc>
              <a:spcBef>
                <a:spcPts val="0"/>
              </a:spcBef>
              <a:spcAft>
                <a:spcPts val="0"/>
              </a:spcAft>
              <a:buNone/>
            </a:pPr>
            <a:r>
              <a:rPr lang="en-US" sz="1500">
                <a:solidFill>
                  <a:schemeClr val="dk1"/>
                </a:solidFill>
                <a:latin typeface="Courier New"/>
                <a:ea typeface="Courier New"/>
                <a:cs typeface="Courier New"/>
                <a:sym typeface="Courier New"/>
              </a:rPr>
              <a:t>   </a:t>
            </a:r>
            <a:r>
              <a:rPr lang="en-US" sz="1500">
                <a:solidFill>
                  <a:srgbClr val="795E26"/>
                </a:solidFill>
                <a:latin typeface="Courier New"/>
                <a:ea typeface="Courier New"/>
                <a:cs typeface="Courier New"/>
                <a:sym typeface="Courier New"/>
              </a:rPr>
              <a:t>print</a:t>
            </a:r>
            <a:r>
              <a:rPr lang="en-US" sz="1500">
                <a:solidFill>
                  <a:schemeClr val="dk1"/>
                </a:solidFill>
                <a:latin typeface="Courier New"/>
                <a:ea typeface="Courier New"/>
                <a:cs typeface="Courier New"/>
                <a:sym typeface="Courier New"/>
              </a:rPr>
              <a:t>(df[column].value_counts(), </a:t>
            </a:r>
            <a:r>
              <a:rPr lang="en-US" sz="1500">
                <a:solidFill>
                  <a:srgbClr val="A31515"/>
                </a:solidFill>
                <a:latin typeface="Courier New"/>
                <a:ea typeface="Courier New"/>
                <a:cs typeface="Courier New"/>
                <a:sym typeface="Courier New"/>
              </a:rPr>
              <a:t>'\n'</a:t>
            </a:r>
            <a:r>
              <a:rPr lang="en-US" sz="1500">
                <a:solidFill>
                  <a:schemeClr val="dk1"/>
                </a:solidFill>
                <a:latin typeface="Courier New"/>
                <a:ea typeface="Courier New"/>
                <a:cs typeface="Courier New"/>
                <a:sym typeface="Courier New"/>
              </a:rPr>
              <a:t>)</a:t>
            </a:r>
            <a:endParaRPr sz="1500">
              <a:solidFill>
                <a:srgbClr val="008000"/>
              </a:solidFill>
              <a:latin typeface="Courier New"/>
              <a:ea typeface="Courier New"/>
              <a:cs typeface="Courier New"/>
              <a:sym typeface="Courier New"/>
            </a:endParaRPr>
          </a:p>
        </p:txBody>
      </p:sp>
      <p:sp>
        <p:nvSpPr>
          <p:cNvPr id="194" name="Google Shape;194;p21"/>
          <p:cNvSpPr/>
          <p:nvPr/>
        </p:nvSpPr>
        <p:spPr>
          <a:xfrm>
            <a:off x="985275" y="1644825"/>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Checking Typo</a:t>
            </a:r>
            <a:endParaRPr b="1" sz="1800">
              <a:solidFill>
                <a:schemeClr val="lt1"/>
              </a:solidFill>
              <a:latin typeface="Calibri"/>
              <a:ea typeface="Calibri"/>
              <a:cs typeface="Calibri"/>
              <a:sym typeface="Calibri"/>
            </a:endParaRPr>
          </a:p>
        </p:txBody>
      </p:sp>
      <p:sp>
        <p:nvSpPr>
          <p:cNvPr id="195" name="Google Shape;195;p21"/>
          <p:cNvSpPr/>
          <p:nvPr/>
        </p:nvSpPr>
        <p:spPr>
          <a:xfrm>
            <a:off x="566175" y="129912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3</a:t>
            </a:r>
            <a:endParaRPr b="1" sz="2000">
              <a:solidFill>
                <a:schemeClr val="lt1"/>
              </a:solidFill>
              <a:latin typeface="Calibri"/>
              <a:ea typeface="Calibri"/>
              <a:cs typeface="Calibri"/>
              <a:sym typeface="Calibri"/>
            </a:endParaRPr>
          </a:p>
        </p:txBody>
      </p:sp>
      <p:sp>
        <p:nvSpPr>
          <p:cNvPr id="196" name="Google Shape;196;p21"/>
          <p:cNvSpPr txBox="1"/>
          <p:nvPr/>
        </p:nvSpPr>
        <p:spPr>
          <a:xfrm>
            <a:off x="985275" y="2510575"/>
            <a:ext cx="57531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t>Checked for inconsistencies or typographical errors in categorical fields.​</a:t>
            </a:r>
            <a:endParaRPr sz="1500"/>
          </a:p>
        </p:txBody>
      </p:sp>
      <p:sp>
        <p:nvSpPr>
          <p:cNvPr id="197" name="Google Shape;197;p21"/>
          <p:cNvSpPr txBox="1"/>
          <p:nvPr/>
        </p:nvSpPr>
        <p:spPr>
          <a:xfrm>
            <a:off x="409725" y="9560000"/>
            <a:ext cx="69204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900"/>
              <a:t>More results on </a:t>
            </a:r>
            <a:r>
              <a:rPr lang="en-US" sz="1900" u="sng">
                <a:solidFill>
                  <a:schemeClr val="hlink"/>
                </a:solidFill>
                <a:hlinkClick r:id="rId3"/>
              </a:rPr>
              <a:t>Google Colab Notebook</a:t>
            </a:r>
            <a:endParaRPr sz="1900"/>
          </a:p>
        </p:txBody>
      </p:sp>
      <p:sp>
        <p:nvSpPr>
          <p:cNvPr id="198" name="Google Shape;198;p21"/>
          <p:cNvSpPr/>
          <p:nvPr/>
        </p:nvSpPr>
        <p:spPr>
          <a:xfrm>
            <a:off x="996825" y="357910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Code</a:t>
            </a:r>
            <a:endParaRPr b="1" sz="1800">
              <a:solidFill>
                <a:schemeClr val="lt1"/>
              </a:solidFill>
              <a:latin typeface="Calibri"/>
              <a:ea typeface="Calibri"/>
              <a:cs typeface="Calibri"/>
              <a:sym typeface="Calibri"/>
            </a:endParaRPr>
          </a:p>
        </p:txBody>
      </p:sp>
      <p:sp>
        <p:nvSpPr>
          <p:cNvPr id="199" name="Google Shape;199;p21"/>
          <p:cNvSpPr/>
          <p:nvPr/>
        </p:nvSpPr>
        <p:spPr>
          <a:xfrm>
            <a:off x="577125" y="3172175"/>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3</a:t>
            </a:r>
            <a:r>
              <a:rPr b="1" lang="en-US" sz="2000">
                <a:solidFill>
                  <a:schemeClr val="lt1"/>
                </a:solidFill>
                <a:latin typeface="Calibri"/>
                <a:ea typeface="Calibri"/>
                <a:cs typeface="Calibri"/>
                <a:sym typeface="Calibri"/>
              </a:rPr>
              <a:t>a</a:t>
            </a:r>
            <a:endParaRPr b="1" sz="2000">
              <a:solidFill>
                <a:schemeClr val="lt1"/>
              </a:solidFill>
              <a:latin typeface="Calibri"/>
              <a:ea typeface="Calibri"/>
              <a:cs typeface="Calibri"/>
              <a:sym typeface="Calibri"/>
            </a:endParaRPr>
          </a:p>
        </p:txBody>
      </p:sp>
      <p:sp>
        <p:nvSpPr>
          <p:cNvPr id="200" name="Google Shape;200;p21"/>
          <p:cNvSpPr/>
          <p:nvPr/>
        </p:nvSpPr>
        <p:spPr>
          <a:xfrm>
            <a:off x="985275" y="6427150"/>
            <a:ext cx="5753100" cy="746400"/>
          </a:xfrm>
          <a:prstGeom prst="snip1Rect">
            <a:avLst>
              <a:gd fmla="val 16667" name="adj"/>
            </a:avLst>
          </a:prstGeom>
          <a:solidFill>
            <a:srgbClr val="BD2F2D">
              <a:alpha val="6266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US" sz="1800">
                <a:solidFill>
                  <a:schemeClr val="lt1"/>
                </a:solidFill>
                <a:latin typeface="Calibri"/>
                <a:ea typeface="Calibri"/>
                <a:cs typeface="Calibri"/>
                <a:sym typeface="Calibri"/>
              </a:rPr>
              <a:t>Findings</a:t>
            </a:r>
            <a:endParaRPr b="1" sz="1800">
              <a:solidFill>
                <a:schemeClr val="lt1"/>
              </a:solidFill>
              <a:latin typeface="Calibri"/>
              <a:ea typeface="Calibri"/>
              <a:cs typeface="Calibri"/>
              <a:sym typeface="Calibri"/>
            </a:endParaRPr>
          </a:p>
        </p:txBody>
      </p:sp>
      <p:sp>
        <p:nvSpPr>
          <p:cNvPr id="201" name="Google Shape;201;p21"/>
          <p:cNvSpPr/>
          <p:nvPr/>
        </p:nvSpPr>
        <p:spPr>
          <a:xfrm>
            <a:off x="566175" y="6081450"/>
            <a:ext cx="743100" cy="746400"/>
          </a:xfrm>
          <a:prstGeom prst="ellipse">
            <a:avLst/>
          </a:prstGeom>
          <a:solidFill>
            <a:srgbClr val="BD2F2D">
              <a:alpha val="6266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000">
                <a:solidFill>
                  <a:schemeClr val="lt1"/>
                </a:solidFill>
                <a:latin typeface="Calibri"/>
                <a:ea typeface="Calibri"/>
                <a:cs typeface="Calibri"/>
                <a:sym typeface="Calibri"/>
              </a:rPr>
              <a:t>3</a:t>
            </a:r>
            <a:r>
              <a:rPr b="1" lang="en-US" sz="2000">
                <a:solidFill>
                  <a:schemeClr val="lt1"/>
                </a:solidFill>
                <a:latin typeface="Calibri"/>
                <a:ea typeface="Calibri"/>
                <a:cs typeface="Calibri"/>
                <a:sym typeface="Calibri"/>
              </a:rPr>
              <a:t>b</a:t>
            </a:r>
            <a:endParaRPr b="1" sz="2000">
              <a:solidFill>
                <a:schemeClr val="lt1"/>
              </a:solidFill>
              <a:latin typeface="Calibri"/>
              <a:ea typeface="Calibri"/>
              <a:cs typeface="Calibri"/>
              <a:sym typeface="Calibri"/>
            </a:endParaRPr>
          </a:p>
        </p:txBody>
      </p:sp>
      <p:sp>
        <p:nvSpPr>
          <p:cNvPr id="202" name="Google Shape;202;p21"/>
          <p:cNvSpPr txBox="1"/>
          <p:nvPr/>
        </p:nvSpPr>
        <p:spPr>
          <a:xfrm>
            <a:off x="985275" y="7292900"/>
            <a:ext cx="5753100" cy="1212000"/>
          </a:xfrm>
          <a:prstGeom prst="rect">
            <a:avLst/>
          </a:prstGeom>
          <a:noFill/>
          <a:ln>
            <a:noFill/>
          </a:ln>
        </p:spPr>
        <p:txBody>
          <a:bodyPr anchorCtr="0" anchor="t" bIns="91425" lIns="91425" spcFirstLastPara="1" rIns="91425" wrap="square" tIns="91425">
            <a:spAutoFit/>
          </a:bodyPr>
          <a:lstStyle/>
          <a:p>
            <a:pPr indent="-323850" lvl="0" marL="457200" rtl="0" algn="l">
              <a:lnSpc>
                <a:spcPct val="115000"/>
              </a:lnSpc>
              <a:spcBef>
                <a:spcPts val="500"/>
              </a:spcBef>
              <a:spcAft>
                <a:spcPts val="0"/>
              </a:spcAft>
              <a:buClr>
                <a:srgbClr val="1F1F1F"/>
              </a:buClr>
              <a:buSzPts val="1500"/>
              <a:buFont typeface="Roboto"/>
              <a:buChar char="●"/>
            </a:pPr>
            <a:r>
              <a:rPr lang="en-US" sz="1500">
                <a:solidFill>
                  <a:srgbClr val="1F1F1F"/>
                </a:solidFill>
              </a:rPr>
              <a:t>The account_activity_level column has 4 categories. The 'XYZ' category should be removed.</a:t>
            </a:r>
            <a:endParaRPr sz="1500">
              <a:solidFill>
                <a:srgbClr val="1F1F1F"/>
              </a:solidFill>
            </a:endParaRPr>
          </a:p>
          <a:p>
            <a:pPr indent="-323850" lvl="0" marL="457200" rtl="0" algn="l">
              <a:lnSpc>
                <a:spcPct val="115000"/>
              </a:lnSpc>
              <a:spcBef>
                <a:spcPts val="0"/>
              </a:spcBef>
              <a:spcAft>
                <a:spcPts val="0"/>
              </a:spcAft>
              <a:buClr>
                <a:srgbClr val="1F1F1F"/>
              </a:buClr>
              <a:buSzPts val="1500"/>
              <a:buFont typeface="Roboto"/>
              <a:buChar char="●"/>
            </a:pPr>
            <a:r>
              <a:rPr lang="en-US" sz="1500">
                <a:solidFill>
                  <a:srgbClr val="1F1F1F"/>
                </a:solidFill>
              </a:rPr>
              <a:t>The customer_value_level column has 6 categories. The 'F' category should be removed.</a:t>
            </a:r>
            <a:endParaRPr b="1" sz="1500">
              <a:solidFill>
                <a:srgbClr val="1F1F1F"/>
              </a:solidFill>
            </a:endParaRPr>
          </a:p>
        </p:txBody>
      </p:sp>
      <p:pic>
        <p:nvPicPr>
          <p:cNvPr id="203" name="Google Shape;203;p21"/>
          <p:cNvPicPr preferRelativeResize="0"/>
          <p:nvPr/>
        </p:nvPicPr>
        <p:blipFill>
          <a:blip r:embed="rId4">
            <a:alphaModFix/>
          </a:blip>
          <a:stretch>
            <a:fillRect/>
          </a:stretch>
        </p:blipFill>
        <p:spPr>
          <a:xfrm>
            <a:off x="8614825" y="1678300"/>
            <a:ext cx="8187276" cy="69304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